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83" r:id="rId3"/>
    <p:sldId id="257" r:id="rId4"/>
    <p:sldId id="258" r:id="rId5"/>
    <p:sldId id="264" r:id="rId6"/>
    <p:sldId id="265" r:id="rId7"/>
    <p:sldId id="259" r:id="rId8"/>
    <p:sldId id="266" r:id="rId9"/>
    <p:sldId id="267" r:id="rId10"/>
    <p:sldId id="273" r:id="rId11"/>
    <p:sldId id="261" r:id="rId12"/>
    <p:sldId id="275" r:id="rId13"/>
    <p:sldId id="269" r:id="rId14"/>
    <p:sldId id="270" r:id="rId15"/>
    <p:sldId id="271" r:id="rId16"/>
    <p:sldId id="274" r:id="rId17"/>
    <p:sldId id="272" r:id="rId18"/>
    <p:sldId id="278" r:id="rId19"/>
    <p:sldId id="279" r:id="rId20"/>
    <p:sldId id="281" r:id="rId21"/>
    <p:sldId id="277" r:id="rId22"/>
    <p:sldId id="280" r:id="rId23"/>
    <p:sldId id="282" r:id="rId24"/>
    <p:sldId id="268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887"/>
    <a:srgbClr val="EE3377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1070" y="9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31F35-8DD3-43A5-96A4-B100003346F3}" type="datetimeFigureOut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6A798D-B024-4568-8D42-92166692E0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4944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FD08C-EAC7-4C75-885A-DD3A63F140F9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312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163F-BE77-43E2-AD49-C0BE13A4C838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271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FFBCD-A794-4E5D-A21A-93BF0E13AB72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17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9C3AD-B621-483C-A5FD-6E0E96525338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274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065B1-1F5E-4508-9344-058854FC60C4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934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E641C-7640-42C8-B842-81A22B6EB32C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075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82846-9BCF-46BF-B091-635567324318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508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2AFD3-7B4B-439D-8229-ADC80D210360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6424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F956-1103-4507-8AC6-35B4E5B1CDAA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022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B640F-D5C8-4E70-99BC-31B35CBE571D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47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12DD-38B1-4E5F-A1D4-7A4689E2DD6B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536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1D640-6B4A-4E02-A050-B80098384D31}" type="datetime1">
              <a:rPr lang="zh-TW" altLang="en-US" smtClean="0"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60BF3-76D9-4BDB-ADD8-6ECBCD1E2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273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群組 3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9" name="群組 38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35" name="群組 34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7" name="圖片 16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33" name="群組 3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8" name="右中括弧 17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4" name="右中括弧 23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5" name="右中括弧 24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7" name="右中括弧 26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8" name="右中括弧 27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30" name="直線接點 29"/>
                  <p:cNvCxnSpPr>
                    <a:stCxn id="28" idx="2"/>
                    <a:endCxn id="27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等腰三角形 30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32" name="等腰三角形 31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37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/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458496" y="2189653"/>
            <a:ext cx="9144000" cy="2387600"/>
          </a:xfrm>
        </p:spPr>
        <p:txBody>
          <a:bodyPr>
            <a:normAutofit/>
          </a:bodyPr>
          <a:lstStyle/>
          <a:p>
            <a:pPr algn="r"/>
            <a:r>
              <a:rPr lang="en-US" altLang="zh-TW" sz="8000" b="1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n-lt"/>
              </a:rPr>
              <a:t>Machine Learning</a:t>
            </a:r>
            <a:endParaRPr lang="zh-TW" altLang="en-US" sz="8000" b="1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458496" y="4502927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altLang="zh-TW" sz="3600" dirty="0" smtClean="0">
                <a:solidFill>
                  <a:schemeClr val="bg1"/>
                </a:solidFill>
              </a:rPr>
              <a:t>Convoluted Neural Network (CNN) </a:t>
            </a:r>
          </a:p>
          <a:p>
            <a:pPr algn="r"/>
            <a:r>
              <a:rPr lang="en-US" altLang="zh-TW" sz="3600" dirty="0" smtClean="0">
                <a:solidFill>
                  <a:schemeClr val="bg1"/>
                </a:solidFill>
              </a:rPr>
              <a:t>and CIFAR10</a:t>
            </a:r>
          </a:p>
        </p:txBody>
      </p:sp>
      <p:sp>
        <p:nvSpPr>
          <p:cNvPr id="41" name="投影片編號版面配置區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278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37441" y="-619342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arameters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Epochs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將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  set 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完整訓練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Batch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/ per batch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張照片為一組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Learning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rate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0.001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學習速率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09" name="投影片編號版面配置區 20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10</a:t>
            </a:fld>
            <a:endParaRPr lang="zh-TW" altLang="en-US"/>
          </a:p>
        </p:txBody>
      </p:sp>
      <p:grpSp>
        <p:nvGrpSpPr>
          <p:cNvPr id="36" name="群組 35"/>
          <p:cNvGrpSpPr/>
          <p:nvPr/>
        </p:nvGrpSpPr>
        <p:grpSpPr>
          <a:xfrm>
            <a:off x="3058018" y="3719570"/>
            <a:ext cx="8759733" cy="2546944"/>
            <a:chOff x="2525583" y="3464926"/>
            <a:chExt cx="8759733" cy="2546944"/>
          </a:xfrm>
        </p:grpSpPr>
        <p:grpSp>
          <p:nvGrpSpPr>
            <p:cNvPr id="10" name="群組 9"/>
            <p:cNvGrpSpPr/>
            <p:nvPr/>
          </p:nvGrpSpPr>
          <p:grpSpPr>
            <a:xfrm>
              <a:off x="2737969" y="3548968"/>
              <a:ext cx="6925929" cy="2260737"/>
              <a:chOff x="3437598" y="3977504"/>
              <a:chExt cx="6925929" cy="2260737"/>
            </a:xfrm>
          </p:grpSpPr>
          <p:pic>
            <p:nvPicPr>
              <p:cNvPr id="107" name="圖片 106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27750" t="63114" r="68101" b="4518"/>
              <a:stretch/>
            </p:blipFill>
            <p:spPr>
              <a:xfrm>
                <a:off x="3437598" y="4460558"/>
                <a:ext cx="708334" cy="1777682"/>
              </a:xfrm>
              <a:prstGeom prst="rect">
                <a:avLst/>
              </a:prstGeom>
            </p:spPr>
          </p:pic>
          <p:pic>
            <p:nvPicPr>
              <p:cNvPr id="109" name="圖片 108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32144" t="55629" r="63400" b="11951"/>
              <a:stretch/>
            </p:blipFill>
            <p:spPr>
              <a:xfrm>
                <a:off x="4253882" y="4460558"/>
                <a:ext cx="760730" cy="1767522"/>
              </a:xfrm>
              <a:prstGeom prst="rect">
                <a:avLst/>
              </a:prstGeom>
            </p:spPr>
          </p:pic>
          <p:pic>
            <p:nvPicPr>
              <p:cNvPr id="110" name="圖片 109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36789" t="46743" r="58867" b="20134"/>
              <a:stretch/>
            </p:blipFill>
            <p:spPr>
              <a:xfrm>
                <a:off x="5142882" y="4459923"/>
                <a:ext cx="741680" cy="1778318"/>
              </a:xfrm>
              <a:prstGeom prst="rect">
                <a:avLst/>
              </a:prstGeom>
            </p:spPr>
          </p:pic>
          <p:pic>
            <p:nvPicPr>
              <p:cNvPr id="111" name="圖片 110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41423" t="39114" r="54352" b="28507"/>
              <a:stretch/>
            </p:blipFill>
            <p:spPr>
              <a:xfrm>
                <a:off x="5988668" y="4459923"/>
                <a:ext cx="721360" cy="1767840"/>
              </a:xfrm>
              <a:prstGeom prst="rect">
                <a:avLst/>
              </a:prstGeom>
            </p:spPr>
          </p:pic>
          <p:pic>
            <p:nvPicPr>
              <p:cNvPr id="113" name="圖片 112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46056" t="30374" r="49659" b="37062"/>
              <a:stretch/>
            </p:blipFill>
            <p:spPr>
              <a:xfrm>
                <a:off x="7936591" y="4460241"/>
                <a:ext cx="731520" cy="1778000"/>
              </a:xfrm>
              <a:prstGeom prst="rect">
                <a:avLst/>
              </a:prstGeom>
            </p:spPr>
          </p:pic>
          <p:pic>
            <p:nvPicPr>
              <p:cNvPr id="114" name="圖片 113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50621" t="22259" r="44975" b="45363"/>
              <a:stretch/>
            </p:blipFill>
            <p:spPr>
              <a:xfrm>
                <a:off x="8779219" y="4459923"/>
                <a:ext cx="751840" cy="1767840"/>
              </a:xfrm>
              <a:prstGeom prst="rect">
                <a:avLst/>
              </a:prstGeom>
            </p:spPr>
          </p:pic>
          <p:pic>
            <p:nvPicPr>
              <p:cNvPr id="116" name="圖片 115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55337" t="14629" r="40437" b="53365"/>
              <a:stretch/>
            </p:blipFill>
            <p:spPr>
              <a:xfrm>
                <a:off x="9642167" y="4459923"/>
                <a:ext cx="721360" cy="1778318"/>
              </a:xfrm>
              <a:prstGeom prst="rect">
                <a:avLst/>
              </a:prstGeom>
            </p:spPr>
          </p:pic>
          <p:sp>
            <p:nvSpPr>
              <p:cNvPr id="117" name="文字方塊 116"/>
              <p:cNvSpPr txBox="1"/>
              <p:nvPr/>
            </p:nvSpPr>
            <p:spPr>
              <a:xfrm>
                <a:off x="3437598" y="4091503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18" name="文字方塊 117"/>
              <p:cNvSpPr txBox="1"/>
              <p:nvPr/>
            </p:nvSpPr>
            <p:spPr>
              <a:xfrm>
                <a:off x="4259563" y="4101346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2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0" name="文字方塊 119"/>
              <p:cNvSpPr txBox="1"/>
              <p:nvPr/>
            </p:nvSpPr>
            <p:spPr>
              <a:xfrm>
                <a:off x="5133958" y="4101346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3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1" name="文字方塊 120"/>
              <p:cNvSpPr txBox="1"/>
              <p:nvPr/>
            </p:nvSpPr>
            <p:spPr>
              <a:xfrm>
                <a:off x="5988668" y="4091502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4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3" name="文字方塊 122"/>
              <p:cNvSpPr txBox="1"/>
              <p:nvPr/>
            </p:nvSpPr>
            <p:spPr>
              <a:xfrm>
                <a:off x="9642167" y="39786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12500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4" name="文字方塊 123"/>
              <p:cNvSpPr txBox="1"/>
              <p:nvPr/>
            </p:nvSpPr>
            <p:spPr>
              <a:xfrm>
                <a:off x="8779219" y="39775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12499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6" name="文字方塊 125"/>
              <p:cNvSpPr txBox="1"/>
              <p:nvPr/>
            </p:nvSpPr>
            <p:spPr>
              <a:xfrm>
                <a:off x="7961991" y="39775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12498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7" name="橢圓 6"/>
              <p:cNvSpPr/>
              <p:nvPr/>
            </p:nvSpPr>
            <p:spPr>
              <a:xfrm>
                <a:off x="6868143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7" name="橢圓 126"/>
              <p:cNvSpPr/>
              <p:nvPr/>
            </p:nvSpPr>
            <p:spPr>
              <a:xfrm>
                <a:off x="7132920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" name="橢圓 128"/>
              <p:cNvSpPr/>
              <p:nvPr/>
            </p:nvSpPr>
            <p:spPr>
              <a:xfrm>
                <a:off x="7397141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" name="橢圓 129"/>
              <p:cNvSpPr/>
              <p:nvPr/>
            </p:nvSpPr>
            <p:spPr>
              <a:xfrm>
                <a:off x="7661927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2525583" y="3464926"/>
              <a:ext cx="7407797" cy="2481442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1" name="文字方塊 130"/>
            <p:cNvSpPr txBox="1"/>
            <p:nvPr/>
          </p:nvSpPr>
          <p:spPr>
            <a:xfrm>
              <a:off x="9972828" y="5673316"/>
              <a:ext cx="13124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600" dirty="0" smtClean="0">
                  <a:solidFill>
                    <a:srgbClr val="0070C0"/>
                  </a:solidFill>
                </a:rPr>
                <a:t>* 100 Epochs</a:t>
              </a:r>
              <a:endParaRPr lang="zh-TW" altLang="en-US" sz="1600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094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Training Results 1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125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of Model 1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of the model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of each class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12</a:t>
            </a:fld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0166" t="65704" r="61834" b="32056"/>
          <a:stretch/>
        </p:blipFill>
        <p:spPr>
          <a:xfrm>
            <a:off x="3412796" y="2338086"/>
            <a:ext cx="5099080" cy="35692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/>
          <a:srcRect l="20166" t="67907" r="61834" b="12519"/>
          <a:stretch/>
        </p:blipFill>
        <p:spPr>
          <a:xfrm>
            <a:off x="3412796" y="3429176"/>
            <a:ext cx="5099080" cy="311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2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Convoluted Neural Network Model 2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27" name="文字版面配置區 2"/>
          <p:cNvSpPr>
            <a:spLocks noGrp="1"/>
          </p:cNvSpPr>
          <p:nvPr>
            <p:ph type="body" idx="1"/>
          </p:nvPr>
        </p:nvSpPr>
        <p:spPr>
          <a:xfrm>
            <a:off x="8380070" y="4589463"/>
            <a:ext cx="2967379" cy="1500187"/>
          </a:xfrm>
        </p:spPr>
        <p:txBody>
          <a:bodyPr/>
          <a:lstStyle/>
          <a:p>
            <a:r>
              <a:rPr lang="zh-TW" altLang="en-US" dirty="0" smtClean="0"/>
              <a:t>． </a:t>
            </a:r>
            <a:r>
              <a:rPr lang="en-US" altLang="zh-TW" dirty="0" smtClean="0"/>
              <a:t>Layers of Model 2</a:t>
            </a:r>
          </a:p>
          <a:p>
            <a:r>
              <a:rPr lang="zh-TW" altLang="en-US" dirty="0" smtClean="0"/>
              <a:t>． </a:t>
            </a:r>
            <a:r>
              <a:rPr lang="en-US" altLang="zh-TW" dirty="0" smtClean="0"/>
              <a:t>Convoluted Net 2</a:t>
            </a:r>
          </a:p>
          <a:p>
            <a:r>
              <a:rPr lang="zh-TW" altLang="en-US" dirty="0"/>
              <a:t>． </a:t>
            </a:r>
            <a:r>
              <a:rPr lang="en-US" altLang="zh-TW" dirty="0"/>
              <a:t>Parameters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2426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23900" y="-48006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Layers of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 2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Convolution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layers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Activation function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Pooling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MaxPool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function, 4 Layers</a:t>
            </a:r>
          </a:p>
        </p:txBody>
      </p:sp>
      <p:grpSp>
        <p:nvGrpSpPr>
          <p:cNvPr id="10" name="群組 9"/>
          <p:cNvGrpSpPr/>
          <p:nvPr/>
        </p:nvGrpSpPr>
        <p:grpSpPr>
          <a:xfrm>
            <a:off x="3307080" y="4084320"/>
            <a:ext cx="8429648" cy="2527175"/>
            <a:chOff x="2834639" y="4252241"/>
            <a:chExt cx="8902089" cy="2359254"/>
          </a:xfrm>
        </p:grpSpPr>
        <p:grpSp>
          <p:nvGrpSpPr>
            <p:cNvPr id="7" name="群組 6"/>
            <p:cNvGrpSpPr/>
            <p:nvPr/>
          </p:nvGrpSpPr>
          <p:grpSpPr>
            <a:xfrm>
              <a:off x="2834639" y="4622800"/>
              <a:ext cx="8902089" cy="1988695"/>
              <a:chOff x="1196261" y="4186492"/>
              <a:chExt cx="10690060" cy="2517601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 rotWithShape="1">
              <a:blip r:embed="rId2"/>
              <a:srcRect l="31698" t="69877" r="58112" b="11670"/>
              <a:stretch/>
            </p:blipFill>
            <p:spPr>
              <a:xfrm>
                <a:off x="1196261" y="4810274"/>
                <a:ext cx="1252786" cy="1276130"/>
              </a:xfrm>
              <a:prstGeom prst="rect">
                <a:avLst/>
              </a:prstGeom>
            </p:spPr>
          </p:pic>
          <p:sp>
            <p:nvSpPr>
              <p:cNvPr id="4" name="橢圓 3"/>
              <p:cNvSpPr/>
              <p:nvPr/>
            </p:nvSpPr>
            <p:spPr>
              <a:xfrm>
                <a:off x="3290092" y="482315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橢圓 7"/>
              <p:cNvSpPr/>
              <p:nvPr/>
            </p:nvSpPr>
            <p:spPr>
              <a:xfrm>
                <a:off x="3307727" y="52414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橢圓 8"/>
              <p:cNvSpPr/>
              <p:nvPr/>
            </p:nvSpPr>
            <p:spPr>
              <a:xfrm>
                <a:off x="3307727" y="565720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橢圓 10"/>
              <p:cNvSpPr/>
              <p:nvPr/>
            </p:nvSpPr>
            <p:spPr>
              <a:xfrm>
                <a:off x="4856323" y="41864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橢圓 11"/>
              <p:cNvSpPr/>
              <p:nvPr/>
            </p:nvSpPr>
            <p:spPr>
              <a:xfrm>
                <a:off x="4873958" y="46047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橢圓 12"/>
              <p:cNvSpPr/>
              <p:nvPr/>
            </p:nvSpPr>
            <p:spPr>
              <a:xfrm>
                <a:off x="4873958" y="50205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橢圓 13"/>
              <p:cNvSpPr/>
              <p:nvPr/>
            </p:nvSpPr>
            <p:spPr>
              <a:xfrm>
                <a:off x="4876227" y="54363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5" name="橢圓 14"/>
              <p:cNvSpPr/>
              <p:nvPr/>
            </p:nvSpPr>
            <p:spPr>
              <a:xfrm>
                <a:off x="4893862" y="58546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6" name="橢圓 15"/>
              <p:cNvSpPr/>
              <p:nvPr/>
            </p:nvSpPr>
            <p:spPr>
              <a:xfrm>
                <a:off x="4893862" y="62703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" name="橢圓 17"/>
              <p:cNvSpPr/>
              <p:nvPr/>
            </p:nvSpPr>
            <p:spPr>
              <a:xfrm>
                <a:off x="6332834" y="43945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橢圓 18"/>
              <p:cNvSpPr/>
              <p:nvPr/>
            </p:nvSpPr>
            <p:spPr>
              <a:xfrm>
                <a:off x="6332834" y="481027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橢圓 19"/>
              <p:cNvSpPr/>
              <p:nvPr/>
            </p:nvSpPr>
            <p:spPr>
              <a:xfrm>
                <a:off x="6335103" y="522602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" name="橢圓 20"/>
              <p:cNvSpPr/>
              <p:nvPr/>
            </p:nvSpPr>
            <p:spPr>
              <a:xfrm>
                <a:off x="6352738" y="56443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" name="橢圓 21"/>
              <p:cNvSpPr/>
              <p:nvPr/>
            </p:nvSpPr>
            <p:spPr>
              <a:xfrm>
                <a:off x="6352738" y="606008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3" name="橢圓 22"/>
              <p:cNvSpPr/>
              <p:nvPr/>
            </p:nvSpPr>
            <p:spPr>
              <a:xfrm>
                <a:off x="6537049" y="41864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" name="橢圓 23"/>
              <p:cNvSpPr/>
              <p:nvPr/>
            </p:nvSpPr>
            <p:spPr>
              <a:xfrm>
                <a:off x="6554684" y="46047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橢圓 24"/>
              <p:cNvSpPr/>
              <p:nvPr/>
            </p:nvSpPr>
            <p:spPr>
              <a:xfrm>
                <a:off x="6554684" y="50205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橢圓 25"/>
              <p:cNvSpPr/>
              <p:nvPr/>
            </p:nvSpPr>
            <p:spPr>
              <a:xfrm>
                <a:off x="6556953" y="54363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7" name="橢圓 26"/>
              <p:cNvSpPr/>
              <p:nvPr/>
            </p:nvSpPr>
            <p:spPr>
              <a:xfrm>
                <a:off x="6574588" y="58546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8" name="橢圓 27"/>
              <p:cNvSpPr/>
              <p:nvPr/>
            </p:nvSpPr>
            <p:spPr>
              <a:xfrm>
                <a:off x="6574588" y="62703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0" name="橢圓 29"/>
              <p:cNvSpPr/>
              <p:nvPr/>
            </p:nvSpPr>
            <p:spPr>
              <a:xfrm>
                <a:off x="6788105" y="44099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1" name="橢圓 30"/>
              <p:cNvSpPr/>
              <p:nvPr/>
            </p:nvSpPr>
            <p:spPr>
              <a:xfrm>
                <a:off x="6788105" y="48257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橢圓 31"/>
              <p:cNvSpPr/>
              <p:nvPr/>
            </p:nvSpPr>
            <p:spPr>
              <a:xfrm>
                <a:off x="6790374" y="52414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3" name="橢圓 32"/>
              <p:cNvSpPr/>
              <p:nvPr/>
            </p:nvSpPr>
            <p:spPr>
              <a:xfrm>
                <a:off x="6808009" y="565976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4" name="橢圓 33"/>
              <p:cNvSpPr/>
              <p:nvPr/>
            </p:nvSpPr>
            <p:spPr>
              <a:xfrm>
                <a:off x="6808009" y="607551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35" name="直線接點 34"/>
              <p:cNvCxnSpPr>
                <a:stCxn id="9" idx="6"/>
                <a:endCxn id="12" idx="2"/>
              </p:cNvCxnSpPr>
              <p:nvPr/>
            </p:nvCxnSpPr>
            <p:spPr>
              <a:xfrm flipV="1">
                <a:off x="3688727" y="4813951"/>
                <a:ext cx="1185231" cy="10524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接點 37"/>
              <p:cNvCxnSpPr>
                <a:stCxn id="9" idx="6"/>
                <a:endCxn id="16" idx="2"/>
              </p:cNvCxnSpPr>
              <p:nvPr/>
            </p:nvCxnSpPr>
            <p:spPr>
              <a:xfrm>
                <a:off x="3688727" y="5866361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線接點 40"/>
              <p:cNvCxnSpPr>
                <a:stCxn id="8" idx="6"/>
                <a:endCxn id="15" idx="2"/>
              </p:cNvCxnSpPr>
              <p:nvPr/>
            </p:nvCxnSpPr>
            <p:spPr>
              <a:xfrm>
                <a:off x="3688727" y="5450610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>
                <a:stCxn id="8" idx="6"/>
                <a:endCxn id="11" idx="2"/>
              </p:cNvCxnSpPr>
              <p:nvPr/>
            </p:nvCxnSpPr>
            <p:spPr>
              <a:xfrm flipV="1">
                <a:off x="3688727" y="4395645"/>
                <a:ext cx="1167596" cy="10549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>
                <a:stCxn id="9" idx="6"/>
                <a:endCxn id="15" idx="2"/>
              </p:cNvCxnSpPr>
              <p:nvPr/>
            </p:nvCxnSpPr>
            <p:spPr>
              <a:xfrm>
                <a:off x="3688727" y="5866361"/>
                <a:ext cx="1205135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>
                <a:stCxn id="9" idx="6"/>
                <a:endCxn id="14" idx="2"/>
              </p:cNvCxnSpPr>
              <p:nvPr/>
            </p:nvCxnSpPr>
            <p:spPr>
              <a:xfrm flipV="1">
                <a:off x="3688727" y="5645453"/>
                <a:ext cx="1187500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>
                <a:stCxn id="9" idx="6"/>
                <a:endCxn id="13" idx="2"/>
              </p:cNvCxnSpPr>
              <p:nvPr/>
            </p:nvCxnSpPr>
            <p:spPr>
              <a:xfrm flipV="1">
                <a:off x="3688727" y="5229702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接點 55"/>
              <p:cNvCxnSpPr>
                <a:stCxn id="9" idx="6"/>
                <a:endCxn id="11" idx="2"/>
              </p:cNvCxnSpPr>
              <p:nvPr/>
            </p:nvCxnSpPr>
            <p:spPr>
              <a:xfrm flipV="1">
                <a:off x="3688727" y="4395645"/>
                <a:ext cx="1167596" cy="1470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接點 58"/>
              <p:cNvCxnSpPr>
                <a:stCxn id="8" idx="6"/>
                <a:endCxn id="16" idx="2"/>
              </p:cNvCxnSpPr>
              <p:nvPr/>
            </p:nvCxnSpPr>
            <p:spPr>
              <a:xfrm>
                <a:off x="3688727" y="5450610"/>
                <a:ext cx="1205135" cy="10289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接點 61"/>
              <p:cNvCxnSpPr>
                <a:stCxn id="8" idx="6"/>
                <a:endCxn id="14" idx="2"/>
              </p:cNvCxnSpPr>
              <p:nvPr/>
            </p:nvCxnSpPr>
            <p:spPr>
              <a:xfrm>
                <a:off x="3688727" y="5450610"/>
                <a:ext cx="1187500" cy="1948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接點 64"/>
              <p:cNvCxnSpPr>
                <a:stCxn id="8" idx="6"/>
                <a:endCxn id="13" idx="2"/>
              </p:cNvCxnSpPr>
              <p:nvPr/>
            </p:nvCxnSpPr>
            <p:spPr>
              <a:xfrm flipV="1">
                <a:off x="3688727" y="5229702"/>
                <a:ext cx="1185231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接點 67"/>
              <p:cNvCxnSpPr>
                <a:stCxn id="8" idx="6"/>
                <a:endCxn id="12" idx="2"/>
              </p:cNvCxnSpPr>
              <p:nvPr/>
            </p:nvCxnSpPr>
            <p:spPr>
              <a:xfrm flipV="1">
                <a:off x="3688727" y="4813951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接點 70"/>
              <p:cNvCxnSpPr>
                <a:stCxn id="4" idx="6"/>
                <a:endCxn id="16" idx="2"/>
              </p:cNvCxnSpPr>
              <p:nvPr/>
            </p:nvCxnSpPr>
            <p:spPr>
              <a:xfrm>
                <a:off x="3671092" y="5032304"/>
                <a:ext cx="1222770" cy="14472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接點 73"/>
              <p:cNvCxnSpPr>
                <a:stCxn id="4" idx="6"/>
                <a:endCxn id="15" idx="2"/>
              </p:cNvCxnSpPr>
              <p:nvPr/>
            </p:nvCxnSpPr>
            <p:spPr>
              <a:xfrm>
                <a:off x="3671092" y="5032304"/>
                <a:ext cx="1222770" cy="10314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接點 77"/>
              <p:cNvCxnSpPr>
                <a:stCxn id="4" idx="6"/>
                <a:endCxn id="14" idx="2"/>
              </p:cNvCxnSpPr>
              <p:nvPr/>
            </p:nvCxnSpPr>
            <p:spPr>
              <a:xfrm>
                <a:off x="3671092" y="5032304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接點 80"/>
              <p:cNvCxnSpPr>
                <a:stCxn id="4" idx="6"/>
                <a:endCxn id="13" idx="2"/>
              </p:cNvCxnSpPr>
              <p:nvPr/>
            </p:nvCxnSpPr>
            <p:spPr>
              <a:xfrm>
                <a:off x="3671092" y="5032304"/>
                <a:ext cx="1202866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接點 83"/>
              <p:cNvCxnSpPr>
                <a:stCxn id="4" idx="6"/>
                <a:endCxn id="12" idx="2"/>
              </p:cNvCxnSpPr>
              <p:nvPr/>
            </p:nvCxnSpPr>
            <p:spPr>
              <a:xfrm flipV="1">
                <a:off x="3671092" y="4813951"/>
                <a:ext cx="1202866" cy="2183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接點 86"/>
              <p:cNvCxnSpPr>
                <a:stCxn id="4" idx="6"/>
                <a:endCxn id="11" idx="2"/>
              </p:cNvCxnSpPr>
              <p:nvPr/>
            </p:nvCxnSpPr>
            <p:spPr>
              <a:xfrm flipV="1">
                <a:off x="3671092" y="4395645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接點 89"/>
              <p:cNvCxnSpPr>
                <a:stCxn id="16" idx="6"/>
                <a:endCxn id="22" idx="2"/>
              </p:cNvCxnSpPr>
              <p:nvPr/>
            </p:nvCxnSpPr>
            <p:spPr>
              <a:xfrm flipV="1">
                <a:off x="5274862" y="626923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接點 92"/>
              <p:cNvCxnSpPr>
                <a:stCxn id="16" idx="6"/>
                <a:endCxn id="20" idx="2"/>
              </p:cNvCxnSpPr>
              <p:nvPr/>
            </p:nvCxnSpPr>
            <p:spPr>
              <a:xfrm flipV="1">
                <a:off x="5274862" y="5435178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接點 95"/>
              <p:cNvCxnSpPr>
                <a:stCxn id="16" idx="6"/>
                <a:endCxn id="18" idx="2"/>
              </p:cNvCxnSpPr>
              <p:nvPr/>
            </p:nvCxnSpPr>
            <p:spPr>
              <a:xfrm flipV="1">
                <a:off x="5274862" y="4603676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接點 98"/>
              <p:cNvCxnSpPr>
                <a:stCxn id="15" idx="6"/>
                <a:endCxn id="21" idx="2"/>
              </p:cNvCxnSpPr>
              <p:nvPr/>
            </p:nvCxnSpPr>
            <p:spPr>
              <a:xfrm flipV="1">
                <a:off x="5274862" y="5853484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線接點 101"/>
              <p:cNvCxnSpPr>
                <a:stCxn id="15" idx="6"/>
                <a:endCxn id="19" idx="2"/>
              </p:cNvCxnSpPr>
              <p:nvPr/>
            </p:nvCxnSpPr>
            <p:spPr>
              <a:xfrm flipV="1">
                <a:off x="5274862" y="5019427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線接點 104"/>
              <p:cNvCxnSpPr>
                <a:stCxn id="13" idx="6"/>
                <a:endCxn id="22" idx="2"/>
              </p:cNvCxnSpPr>
              <p:nvPr/>
            </p:nvCxnSpPr>
            <p:spPr>
              <a:xfrm>
                <a:off x="5254958" y="522970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線接點 107"/>
              <p:cNvCxnSpPr>
                <a:stCxn id="13" idx="6"/>
                <a:endCxn id="20" idx="2"/>
              </p:cNvCxnSpPr>
              <p:nvPr/>
            </p:nvCxnSpPr>
            <p:spPr>
              <a:xfrm>
                <a:off x="5254958" y="5229702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接點 111"/>
              <p:cNvCxnSpPr>
                <a:stCxn id="13" idx="6"/>
                <a:endCxn id="18" idx="2"/>
              </p:cNvCxnSpPr>
              <p:nvPr/>
            </p:nvCxnSpPr>
            <p:spPr>
              <a:xfrm flipV="1">
                <a:off x="5254958" y="4603676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線接點 114"/>
              <p:cNvCxnSpPr>
                <a:stCxn id="12" idx="6"/>
                <a:endCxn id="21" idx="2"/>
              </p:cNvCxnSpPr>
              <p:nvPr/>
            </p:nvCxnSpPr>
            <p:spPr>
              <a:xfrm>
                <a:off x="5254958" y="4813951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/>
              <p:cNvCxnSpPr>
                <a:stCxn id="12" idx="6"/>
                <a:endCxn id="19" idx="2"/>
              </p:cNvCxnSpPr>
              <p:nvPr/>
            </p:nvCxnSpPr>
            <p:spPr>
              <a:xfrm>
                <a:off x="5254958" y="4813951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/>
              <p:cNvCxnSpPr>
                <a:stCxn id="11" idx="6"/>
                <a:endCxn id="22" idx="2"/>
              </p:cNvCxnSpPr>
              <p:nvPr/>
            </p:nvCxnSpPr>
            <p:spPr>
              <a:xfrm>
                <a:off x="5237323" y="4395645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/>
              <p:cNvCxnSpPr>
                <a:stCxn id="11" idx="6"/>
                <a:endCxn id="20" idx="2"/>
              </p:cNvCxnSpPr>
              <p:nvPr/>
            </p:nvCxnSpPr>
            <p:spPr>
              <a:xfrm>
                <a:off x="5237323" y="4395645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接點 127"/>
              <p:cNvCxnSpPr>
                <a:stCxn id="11" idx="6"/>
                <a:endCxn id="18" idx="2"/>
              </p:cNvCxnSpPr>
              <p:nvPr/>
            </p:nvCxnSpPr>
            <p:spPr>
              <a:xfrm>
                <a:off x="5237323" y="4395645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接點 131"/>
              <p:cNvCxnSpPr>
                <a:stCxn id="14" idx="6"/>
                <a:endCxn id="22" idx="2"/>
              </p:cNvCxnSpPr>
              <p:nvPr/>
            </p:nvCxnSpPr>
            <p:spPr>
              <a:xfrm>
                <a:off x="5257227" y="5645453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線接點 134"/>
              <p:cNvCxnSpPr>
                <a:stCxn id="14" idx="6"/>
                <a:endCxn id="20" idx="2"/>
              </p:cNvCxnSpPr>
              <p:nvPr/>
            </p:nvCxnSpPr>
            <p:spPr>
              <a:xfrm flipV="1">
                <a:off x="5257227" y="5435178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接點 138"/>
              <p:cNvCxnSpPr>
                <a:stCxn id="14" idx="6"/>
              </p:cNvCxnSpPr>
              <p:nvPr/>
            </p:nvCxnSpPr>
            <p:spPr>
              <a:xfrm flipV="1">
                <a:off x="5257227" y="4661551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線接點 141"/>
              <p:cNvCxnSpPr>
                <a:stCxn id="12" idx="6"/>
                <a:endCxn id="23" idx="2"/>
              </p:cNvCxnSpPr>
              <p:nvPr/>
            </p:nvCxnSpPr>
            <p:spPr>
              <a:xfrm flipV="1">
                <a:off x="5254958" y="4395645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線接點 144"/>
              <p:cNvCxnSpPr>
                <a:stCxn id="15" idx="6"/>
                <a:endCxn id="28" idx="2"/>
              </p:cNvCxnSpPr>
              <p:nvPr/>
            </p:nvCxnSpPr>
            <p:spPr>
              <a:xfrm>
                <a:off x="5274862" y="6063759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1" name="向右箭號 200"/>
              <p:cNvSpPr/>
              <p:nvPr/>
            </p:nvSpPr>
            <p:spPr>
              <a:xfrm>
                <a:off x="10103501" y="5262673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2" name="圓角矩形 201"/>
              <p:cNvSpPr/>
              <p:nvPr/>
            </p:nvSpPr>
            <p:spPr>
              <a:xfrm>
                <a:off x="10841820" y="5077297"/>
                <a:ext cx="1044501" cy="59596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Linear layers</a:t>
                </a:r>
                <a:endParaRPr lang="zh-TW" altLang="en-US" dirty="0"/>
              </a:p>
            </p:txBody>
          </p:sp>
          <p:sp>
            <p:nvSpPr>
              <p:cNvPr id="203" name="向右箭號 202"/>
              <p:cNvSpPr/>
              <p:nvPr/>
            </p:nvSpPr>
            <p:spPr>
              <a:xfrm>
                <a:off x="2571665" y="5335134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橢圓 71"/>
              <p:cNvSpPr/>
              <p:nvPr/>
            </p:nvSpPr>
            <p:spPr>
              <a:xfrm>
                <a:off x="6987989" y="41884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3" name="橢圓 72"/>
              <p:cNvSpPr/>
              <p:nvPr/>
            </p:nvSpPr>
            <p:spPr>
              <a:xfrm>
                <a:off x="7005624" y="46067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5" name="橢圓 74"/>
              <p:cNvSpPr/>
              <p:nvPr/>
            </p:nvSpPr>
            <p:spPr>
              <a:xfrm>
                <a:off x="7005624" y="50224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6" name="橢圓 75"/>
              <p:cNvSpPr/>
              <p:nvPr/>
            </p:nvSpPr>
            <p:spPr>
              <a:xfrm>
                <a:off x="7007893" y="54382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77" name="橢圓 76"/>
              <p:cNvSpPr/>
              <p:nvPr/>
            </p:nvSpPr>
            <p:spPr>
              <a:xfrm>
                <a:off x="7025528" y="58565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79" name="橢圓 78"/>
              <p:cNvSpPr/>
              <p:nvPr/>
            </p:nvSpPr>
            <p:spPr>
              <a:xfrm>
                <a:off x="7025528" y="62722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80" name="橢圓 79"/>
              <p:cNvSpPr/>
              <p:nvPr/>
            </p:nvSpPr>
            <p:spPr>
              <a:xfrm>
                <a:off x="8464500" y="439645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2" name="橢圓 81"/>
              <p:cNvSpPr/>
              <p:nvPr/>
            </p:nvSpPr>
            <p:spPr>
              <a:xfrm>
                <a:off x="8464500" y="481220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3" name="橢圓 82"/>
              <p:cNvSpPr/>
              <p:nvPr/>
            </p:nvSpPr>
            <p:spPr>
              <a:xfrm>
                <a:off x="8466769" y="52279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85" name="橢圓 84"/>
              <p:cNvSpPr/>
              <p:nvPr/>
            </p:nvSpPr>
            <p:spPr>
              <a:xfrm>
                <a:off x="8484404" y="564626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86" name="橢圓 85"/>
              <p:cNvSpPr/>
              <p:nvPr/>
            </p:nvSpPr>
            <p:spPr>
              <a:xfrm>
                <a:off x="8484404" y="606201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88" name="橢圓 87"/>
              <p:cNvSpPr/>
              <p:nvPr/>
            </p:nvSpPr>
            <p:spPr>
              <a:xfrm>
                <a:off x="8668715" y="41884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9" name="橢圓 88"/>
              <p:cNvSpPr/>
              <p:nvPr/>
            </p:nvSpPr>
            <p:spPr>
              <a:xfrm>
                <a:off x="8686350" y="46067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1" name="橢圓 90"/>
              <p:cNvSpPr/>
              <p:nvPr/>
            </p:nvSpPr>
            <p:spPr>
              <a:xfrm>
                <a:off x="8686350" y="50224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2" name="橢圓 91"/>
              <p:cNvSpPr/>
              <p:nvPr/>
            </p:nvSpPr>
            <p:spPr>
              <a:xfrm>
                <a:off x="8688619" y="54382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4" name="橢圓 93"/>
              <p:cNvSpPr/>
              <p:nvPr/>
            </p:nvSpPr>
            <p:spPr>
              <a:xfrm>
                <a:off x="8706254" y="58565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5" name="橢圓 94"/>
              <p:cNvSpPr/>
              <p:nvPr/>
            </p:nvSpPr>
            <p:spPr>
              <a:xfrm>
                <a:off x="8706254" y="62722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7" name="橢圓 96"/>
              <p:cNvSpPr/>
              <p:nvPr/>
            </p:nvSpPr>
            <p:spPr>
              <a:xfrm>
                <a:off x="8919771" y="441188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8" name="橢圓 97"/>
              <p:cNvSpPr/>
              <p:nvPr/>
            </p:nvSpPr>
            <p:spPr>
              <a:xfrm>
                <a:off x="8919771" y="48276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0" name="橢圓 99"/>
              <p:cNvSpPr/>
              <p:nvPr/>
            </p:nvSpPr>
            <p:spPr>
              <a:xfrm>
                <a:off x="8922040" y="52433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1" name="橢圓 100"/>
              <p:cNvSpPr/>
              <p:nvPr/>
            </p:nvSpPr>
            <p:spPr>
              <a:xfrm>
                <a:off x="8939675" y="566169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3" name="橢圓 102"/>
              <p:cNvSpPr/>
              <p:nvPr/>
            </p:nvSpPr>
            <p:spPr>
              <a:xfrm>
                <a:off x="8939675" y="607744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104" name="直線接點 103"/>
              <p:cNvCxnSpPr>
                <a:stCxn id="79" idx="6"/>
                <a:endCxn id="86" idx="2"/>
              </p:cNvCxnSpPr>
              <p:nvPr/>
            </p:nvCxnSpPr>
            <p:spPr>
              <a:xfrm flipV="1">
                <a:off x="7406528" y="627116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線接點 105"/>
              <p:cNvCxnSpPr>
                <a:stCxn id="79" idx="6"/>
                <a:endCxn id="83" idx="2"/>
              </p:cNvCxnSpPr>
              <p:nvPr/>
            </p:nvCxnSpPr>
            <p:spPr>
              <a:xfrm flipV="1">
                <a:off x="7406528" y="5437108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接點 106"/>
              <p:cNvCxnSpPr>
                <a:stCxn id="79" idx="6"/>
                <a:endCxn id="80" idx="2"/>
              </p:cNvCxnSpPr>
              <p:nvPr/>
            </p:nvCxnSpPr>
            <p:spPr>
              <a:xfrm flipV="1">
                <a:off x="7406528" y="4605606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線接點 108"/>
              <p:cNvCxnSpPr>
                <a:stCxn id="77" idx="6"/>
                <a:endCxn id="85" idx="2"/>
              </p:cNvCxnSpPr>
              <p:nvPr/>
            </p:nvCxnSpPr>
            <p:spPr>
              <a:xfrm flipV="1">
                <a:off x="7406528" y="5855414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線接點 109"/>
              <p:cNvCxnSpPr>
                <a:stCxn id="77" idx="6"/>
                <a:endCxn id="82" idx="2"/>
              </p:cNvCxnSpPr>
              <p:nvPr/>
            </p:nvCxnSpPr>
            <p:spPr>
              <a:xfrm flipV="1">
                <a:off x="7406528" y="5021357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線接點 110"/>
              <p:cNvCxnSpPr>
                <a:stCxn id="75" idx="6"/>
                <a:endCxn id="86" idx="2"/>
              </p:cNvCxnSpPr>
              <p:nvPr/>
            </p:nvCxnSpPr>
            <p:spPr>
              <a:xfrm>
                <a:off x="7386624" y="523163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接點 112"/>
              <p:cNvCxnSpPr>
                <a:stCxn id="75" idx="6"/>
                <a:endCxn id="83" idx="2"/>
              </p:cNvCxnSpPr>
              <p:nvPr/>
            </p:nvCxnSpPr>
            <p:spPr>
              <a:xfrm>
                <a:off x="7386624" y="5231632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直線接點 113"/>
              <p:cNvCxnSpPr>
                <a:stCxn id="75" idx="6"/>
                <a:endCxn id="80" idx="2"/>
              </p:cNvCxnSpPr>
              <p:nvPr/>
            </p:nvCxnSpPr>
            <p:spPr>
              <a:xfrm flipV="1">
                <a:off x="7386624" y="4605606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線接點 115"/>
              <p:cNvCxnSpPr>
                <a:stCxn id="73" idx="6"/>
                <a:endCxn id="85" idx="2"/>
              </p:cNvCxnSpPr>
              <p:nvPr/>
            </p:nvCxnSpPr>
            <p:spPr>
              <a:xfrm>
                <a:off x="7386624" y="4815881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線接點 116"/>
              <p:cNvCxnSpPr>
                <a:stCxn id="73" idx="6"/>
                <a:endCxn id="82" idx="2"/>
              </p:cNvCxnSpPr>
              <p:nvPr/>
            </p:nvCxnSpPr>
            <p:spPr>
              <a:xfrm>
                <a:off x="7386624" y="4815881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線接點 117"/>
              <p:cNvCxnSpPr>
                <a:stCxn id="72" idx="6"/>
                <a:endCxn id="86" idx="2"/>
              </p:cNvCxnSpPr>
              <p:nvPr/>
            </p:nvCxnSpPr>
            <p:spPr>
              <a:xfrm>
                <a:off x="7368989" y="4397575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線接點 119"/>
              <p:cNvCxnSpPr>
                <a:stCxn id="72" idx="6"/>
                <a:endCxn id="83" idx="2"/>
              </p:cNvCxnSpPr>
              <p:nvPr/>
            </p:nvCxnSpPr>
            <p:spPr>
              <a:xfrm>
                <a:off x="7368989" y="4397575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線接點 120"/>
              <p:cNvCxnSpPr>
                <a:stCxn id="72" idx="6"/>
                <a:endCxn id="80" idx="2"/>
              </p:cNvCxnSpPr>
              <p:nvPr/>
            </p:nvCxnSpPr>
            <p:spPr>
              <a:xfrm>
                <a:off x="7368989" y="4397575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接點 122"/>
              <p:cNvCxnSpPr>
                <a:stCxn id="76" idx="6"/>
                <a:endCxn id="86" idx="2"/>
              </p:cNvCxnSpPr>
              <p:nvPr/>
            </p:nvCxnSpPr>
            <p:spPr>
              <a:xfrm>
                <a:off x="7388893" y="5647383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線接點 123"/>
              <p:cNvCxnSpPr>
                <a:stCxn id="76" idx="6"/>
                <a:endCxn id="83" idx="2"/>
              </p:cNvCxnSpPr>
              <p:nvPr/>
            </p:nvCxnSpPr>
            <p:spPr>
              <a:xfrm flipV="1">
                <a:off x="7388893" y="5437108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線接點 125"/>
              <p:cNvCxnSpPr>
                <a:stCxn id="76" idx="6"/>
              </p:cNvCxnSpPr>
              <p:nvPr/>
            </p:nvCxnSpPr>
            <p:spPr>
              <a:xfrm flipV="1">
                <a:off x="7388893" y="4663481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線接點 126"/>
              <p:cNvCxnSpPr>
                <a:stCxn id="73" idx="6"/>
                <a:endCxn id="88" idx="2"/>
              </p:cNvCxnSpPr>
              <p:nvPr/>
            </p:nvCxnSpPr>
            <p:spPr>
              <a:xfrm flipV="1">
                <a:off x="7386624" y="4397575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線接點 128"/>
              <p:cNvCxnSpPr>
                <a:stCxn id="77" idx="6"/>
                <a:endCxn id="95" idx="2"/>
              </p:cNvCxnSpPr>
              <p:nvPr/>
            </p:nvCxnSpPr>
            <p:spPr>
              <a:xfrm>
                <a:off x="7406528" y="6065689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橢圓 129"/>
              <p:cNvSpPr/>
              <p:nvPr/>
            </p:nvSpPr>
            <p:spPr>
              <a:xfrm>
                <a:off x="9131705" y="41999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1" name="橢圓 130"/>
              <p:cNvSpPr/>
              <p:nvPr/>
            </p:nvSpPr>
            <p:spPr>
              <a:xfrm>
                <a:off x="9149340" y="46182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3" name="橢圓 132"/>
              <p:cNvSpPr/>
              <p:nvPr/>
            </p:nvSpPr>
            <p:spPr>
              <a:xfrm>
                <a:off x="9149340" y="50340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4" name="橢圓 133"/>
              <p:cNvSpPr/>
              <p:nvPr/>
            </p:nvSpPr>
            <p:spPr>
              <a:xfrm>
                <a:off x="9151609" y="54498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36" name="橢圓 135"/>
              <p:cNvSpPr/>
              <p:nvPr/>
            </p:nvSpPr>
            <p:spPr>
              <a:xfrm>
                <a:off x="9169244" y="58681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37" name="橢圓 136"/>
              <p:cNvSpPr/>
              <p:nvPr/>
            </p:nvSpPr>
            <p:spPr>
              <a:xfrm>
                <a:off x="9169244" y="62838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38" name="橢圓 137"/>
              <p:cNvSpPr/>
              <p:nvPr/>
            </p:nvSpPr>
            <p:spPr>
              <a:xfrm>
                <a:off x="9382761" y="44234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0" name="橢圓 139"/>
              <p:cNvSpPr/>
              <p:nvPr/>
            </p:nvSpPr>
            <p:spPr>
              <a:xfrm>
                <a:off x="9382761" y="48392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1" name="橢圓 140"/>
              <p:cNvSpPr/>
              <p:nvPr/>
            </p:nvSpPr>
            <p:spPr>
              <a:xfrm>
                <a:off x="9385030" y="52549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43" name="橢圓 142"/>
              <p:cNvSpPr/>
              <p:nvPr/>
            </p:nvSpPr>
            <p:spPr>
              <a:xfrm>
                <a:off x="9402665" y="567326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44" name="橢圓 143"/>
              <p:cNvSpPr/>
              <p:nvPr/>
            </p:nvSpPr>
            <p:spPr>
              <a:xfrm>
                <a:off x="9402665" y="608901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46" name="橢圓 145"/>
              <p:cNvSpPr/>
              <p:nvPr/>
            </p:nvSpPr>
            <p:spPr>
              <a:xfrm>
                <a:off x="9582645" y="42019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7" name="橢圓 146"/>
              <p:cNvSpPr/>
              <p:nvPr/>
            </p:nvSpPr>
            <p:spPr>
              <a:xfrm>
                <a:off x="9600280" y="46202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8" name="橢圓 147"/>
              <p:cNvSpPr/>
              <p:nvPr/>
            </p:nvSpPr>
            <p:spPr>
              <a:xfrm>
                <a:off x="9600280" y="50359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9" name="橢圓 148"/>
              <p:cNvSpPr/>
              <p:nvPr/>
            </p:nvSpPr>
            <p:spPr>
              <a:xfrm>
                <a:off x="9602549" y="54517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50" name="橢圓 149"/>
              <p:cNvSpPr/>
              <p:nvPr/>
            </p:nvSpPr>
            <p:spPr>
              <a:xfrm>
                <a:off x="9620184" y="58700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51" name="橢圓 150"/>
              <p:cNvSpPr/>
              <p:nvPr/>
            </p:nvSpPr>
            <p:spPr>
              <a:xfrm>
                <a:off x="9620184" y="62857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</p:grpSp>
        <p:sp>
          <p:nvSpPr>
            <p:cNvPr id="152" name="文字方塊 151"/>
            <p:cNvSpPr txBox="1"/>
            <p:nvPr/>
          </p:nvSpPr>
          <p:spPr>
            <a:xfrm>
              <a:off x="4279362" y="4750462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3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  <p:sp>
          <p:nvSpPr>
            <p:cNvPr id="153" name="文字方塊 152"/>
            <p:cNvSpPr txBox="1"/>
            <p:nvPr/>
          </p:nvSpPr>
          <p:spPr>
            <a:xfrm>
              <a:off x="5539202" y="4252241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42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  <p:sp>
          <p:nvSpPr>
            <p:cNvPr id="154" name="文字方塊 153"/>
            <p:cNvSpPr txBox="1"/>
            <p:nvPr/>
          </p:nvSpPr>
          <p:spPr>
            <a:xfrm>
              <a:off x="7019935" y="4252241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84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  <p:sp>
          <p:nvSpPr>
            <p:cNvPr id="155" name="文字方塊 154"/>
            <p:cNvSpPr txBox="1"/>
            <p:nvPr/>
          </p:nvSpPr>
          <p:spPr>
            <a:xfrm>
              <a:off x="8907051" y="4252241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168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</p:grpSp>
      <p:sp>
        <p:nvSpPr>
          <p:cNvPr id="17" name="投影片編號版面配置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881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49299" y="-48006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Convolution Net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9" name="群組 28"/>
          <p:cNvGrpSpPr/>
          <p:nvPr/>
        </p:nvGrpSpPr>
        <p:grpSpPr>
          <a:xfrm>
            <a:off x="1063436" y="2535872"/>
            <a:ext cx="10065129" cy="3427130"/>
            <a:chOff x="1063436" y="2535872"/>
            <a:chExt cx="10065129" cy="3427130"/>
          </a:xfrm>
        </p:grpSpPr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2855" y="2549200"/>
              <a:ext cx="1589507" cy="578669"/>
            </a:xfrm>
            <a:prstGeom prst="rect">
              <a:avLst/>
            </a:prstGeom>
          </p:spPr>
        </p:pic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436" y="2535872"/>
              <a:ext cx="1971427" cy="584789"/>
            </a:xfrm>
            <a:prstGeom prst="rect">
              <a:avLst/>
            </a:prstGeom>
          </p:spPr>
        </p:pic>
        <p:grpSp>
          <p:nvGrpSpPr>
            <p:cNvPr id="75" name="群組 74"/>
            <p:cNvGrpSpPr/>
            <p:nvPr/>
          </p:nvGrpSpPr>
          <p:grpSpPr>
            <a:xfrm>
              <a:off x="1063436" y="3565004"/>
              <a:ext cx="10065128" cy="2397998"/>
              <a:chOff x="1196261" y="4186492"/>
              <a:chExt cx="10690060" cy="2517601"/>
            </a:xfrm>
          </p:grpSpPr>
          <p:pic>
            <p:nvPicPr>
              <p:cNvPr id="76" name="圖片 75"/>
              <p:cNvPicPr>
                <a:picLocks noChangeAspect="1"/>
              </p:cNvPicPr>
              <p:nvPr/>
            </p:nvPicPr>
            <p:blipFill rotWithShape="1">
              <a:blip r:embed="rId4"/>
              <a:srcRect l="31698" t="69877" r="58112" b="11670"/>
              <a:stretch/>
            </p:blipFill>
            <p:spPr>
              <a:xfrm>
                <a:off x="1196261" y="4810274"/>
                <a:ext cx="1252786" cy="1276130"/>
              </a:xfrm>
              <a:prstGeom prst="rect">
                <a:avLst/>
              </a:prstGeom>
            </p:spPr>
          </p:pic>
          <p:sp>
            <p:nvSpPr>
              <p:cNvPr id="77" name="橢圓 76"/>
              <p:cNvSpPr/>
              <p:nvPr/>
            </p:nvSpPr>
            <p:spPr>
              <a:xfrm>
                <a:off x="3290092" y="482315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0" name="橢圓 79"/>
              <p:cNvSpPr/>
              <p:nvPr/>
            </p:nvSpPr>
            <p:spPr>
              <a:xfrm>
                <a:off x="3307727" y="52414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2" name="橢圓 81"/>
              <p:cNvSpPr/>
              <p:nvPr/>
            </p:nvSpPr>
            <p:spPr>
              <a:xfrm>
                <a:off x="3307727" y="565720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3" name="橢圓 82"/>
              <p:cNvSpPr/>
              <p:nvPr/>
            </p:nvSpPr>
            <p:spPr>
              <a:xfrm>
                <a:off x="4856323" y="41864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6" name="橢圓 85"/>
              <p:cNvSpPr/>
              <p:nvPr/>
            </p:nvSpPr>
            <p:spPr>
              <a:xfrm>
                <a:off x="4873958" y="46047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8" name="橢圓 87"/>
              <p:cNvSpPr/>
              <p:nvPr/>
            </p:nvSpPr>
            <p:spPr>
              <a:xfrm>
                <a:off x="4873958" y="50205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9" name="橢圓 88"/>
              <p:cNvSpPr/>
              <p:nvPr/>
            </p:nvSpPr>
            <p:spPr>
              <a:xfrm>
                <a:off x="4876227" y="54363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1" name="橢圓 90"/>
              <p:cNvSpPr/>
              <p:nvPr/>
            </p:nvSpPr>
            <p:spPr>
              <a:xfrm>
                <a:off x="4893862" y="58546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2" name="橢圓 91"/>
              <p:cNvSpPr/>
              <p:nvPr/>
            </p:nvSpPr>
            <p:spPr>
              <a:xfrm>
                <a:off x="4893862" y="62703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4" name="橢圓 93"/>
              <p:cNvSpPr/>
              <p:nvPr/>
            </p:nvSpPr>
            <p:spPr>
              <a:xfrm>
                <a:off x="6332834" y="43945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5" name="橢圓 94"/>
              <p:cNvSpPr/>
              <p:nvPr/>
            </p:nvSpPr>
            <p:spPr>
              <a:xfrm>
                <a:off x="6332834" y="481027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7" name="橢圓 96"/>
              <p:cNvSpPr/>
              <p:nvPr/>
            </p:nvSpPr>
            <p:spPr>
              <a:xfrm>
                <a:off x="6335103" y="522602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98" name="橢圓 97"/>
              <p:cNvSpPr/>
              <p:nvPr/>
            </p:nvSpPr>
            <p:spPr>
              <a:xfrm>
                <a:off x="6352738" y="56443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0" name="橢圓 99"/>
              <p:cNvSpPr/>
              <p:nvPr/>
            </p:nvSpPr>
            <p:spPr>
              <a:xfrm>
                <a:off x="6352738" y="606008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1" name="橢圓 100"/>
              <p:cNvSpPr/>
              <p:nvPr/>
            </p:nvSpPr>
            <p:spPr>
              <a:xfrm>
                <a:off x="6537049" y="41864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3" name="橢圓 102"/>
              <p:cNvSpPr/>
              <p:nvPr/>
            </p:nvSpPr>
            <p:spPr>
              <a:xfrm>
                <a:off x="6554684" y="46047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4" name="橢圓 103"/>
              <p:cNvSpPr/>
              <p:nvPr/>
            </p:nvSpPr>
            <p:spPr>
              <a:xfrm>
                <a:off x="6554684" y="50205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6" name="橢圓 105"/>
              <p:cNvSpPr/>
              <p:nvPr/>
            </p:nvSpPr>
            <p:spPr>
              <a:xfrm>
                <a:off x="6556953" y="54363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7" name="橢圓 106"/>
              <p:cNvSpPr/>
              <p:nvPr/>
            </p:nvSpPr>
            <p:spPr>
              <a:xfrm>
                <a:off x="6574588" y="58546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09" name="橢圓 108"/>
              <p:cNvSpPr/>
              <p:nvPr/>
            </p:nvSpPr>
            <p:spPr>
              <a:xfrm>
                <a:off x="6574588" y="62703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10" name="橢圓 109"/>
              <p:cNvSpPr/>
              <p:nvPr/>
            </p:nvSpPr>
            <p:spPr>
              <a:xfrm>
                <a:off x="6788105" y="44099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1" name="橢圓 110"/>
              <p:cNvSpPr/>
              <p:nvPr/>
            </p:nvSpPr>
            <p:spPr>
              <a:xfrm>
                <a:off x="6788105" y="48257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3" name="橢圓 112"/>
              <p:cNvSpPr/>
              <p:nvPr/>
            </p:nvSpPr>
            <p:spPr>
              <a:xfrm>
                <a:off x="6790374" y="52414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14" name="橢圓 113"/>
              <p:cNvSpPr/>
              <p:nvPr/>
            </p:nvSpPr>
            <p:spPr>
              <a:xfrm>
                <a:off x="6808009" y="565976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16" name="橢圓 115"/>
              <p:cNvSpPr/>
              <p:nvPr/>
            </p:nvSpPr>
            <p:spPr>
              <a:xfrm>
                <a:off x="6808009" y="607551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117" name="直線接點 116"/>
              <p:cNvCxnSpPr>
                <a:stCxn id="82" idx="6"/>
                <a:endCxn id="86" idx="2"/>
              </p:cNvCxnSpPr>
              <p:nvPr/>
            </p:nvCxnSpPr>
            <p:spPr>
              <a:xfrm flipV="1">
                <a:off x="3688727" y="4813951"/>
                <a:ext cx="1185231" cy="10524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線接點 117"/>
              <p:cNvCxnSpPr>
                <a:stCxn id="82" idx="6"/>
                <a:endCxn id="92" idx="2"/>
              </p:cNvCxnSpPr>
              <p:nvPr/>
            </p:nvCxnSpPr>
            <p:spPr>
              <a:xfrm>
                <a:off x="3688727" y="5866361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線接點 119"/>
              <p:cNvCxnSpPr>
                <a:stCxn id="80" idx="6"/>
                <a:endCxn id="91" idx="2"/>
              </p:cNvCxnSpPr>
              <p:nvPr/>
            </p:nvCxnSpPr>
            <p:spPr>
              <a:xfrm>
                <a:off x="3688727" y="5450610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線接點 120"/>
              <p:cNvCxnSpPr>
                <a:stCxn id="80" idx="6"/>
                <a:endCxn id="83" idx="2"/>
              </p:cNvCxnSpPr>
              <p:nvPr/>
            </p:nvCxnSpPr>
            <p:spPr>
              <a:xfrm flipV="1">
                <a:off x="3688727" y="4395645"/>
                <a:ext cx="1167596" cy="10549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接點 122"/>
              <p:cNvCxnSpPr>
                <a:stCxn id="82" idx="6"/>
                <a:endCxn id="91" idx="2"/>
              </p:cNvCxnSpPr>
              <p:nvPr/>
            </p:nvCxnSpPr>
            <p:spPr>
              <a:xfrm>
                <a:off x="3688727" y="5866361"/>
                <a:ext cx="1205135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線接點 123"/>
              <p:cNvCxnSpPr>
                <a:stCxn id="82" idx="6"/>
                <a:endCxn id="89" idx="2"/>
              </p:cNvCxnSpPr>
              <p:nvPr/>
            </p:nvCxnSpPr>
            <p:spPr>
              <a:xfrm flipV="1">
                <a:off x="3688727" y="5645453"/>
                <a:ext cx="1187500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線接點 125"/>
              <p:cNvCxnSpPr>
                <a:stCxn id="82" idx="6"/>
                <a:endCxn id="88" idx="2"/>
              </p:cNvCxnSpPr>
              <p:nvPr/>
            </p:nvCxnSpPr>
            <p:spPr>
              <a:xfrm flipV="1">
                <a:off x="3688727" y="5229702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線接點 126"/>
              <p:cNvCxnSpPr>
                <a:stCxn id="82" idx="6"/>
                <a:endCxn id="83" idx="2"/>
              </p:cNvCxnSpPr>
              <p:nvPr/>
            </p:nvCxnSpPr>
            <p:spPr>
              <a:xfrm flipV="1">
                <a:off x="3688727" y="4395645"/>
                <a:ext cx="1167596" cy="1470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線接點 128"/>
              <p:cNvCxnSpPr>
                <a:stCxn id="80" idx="6"/>
                <a:endCxn id="92" idx="2"/>
              </p:cNvCxnSpPr>
              <p:nvPr/>
            </p:nvCxnSpPr>
            <p:spPr>
              <a:xfrm>
                <a:off x="3688727" y="5450610"/>
                <a:ext cx="1205135" cy="10289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線接點 129"/>
              <p:cNvCxnSpPr>
                <a:stCxn id="80" idx="6"/>
                <a:endCxn id="89" idx="2"/>
              </p:cNvCxnSpPr>
              <p:nvPr/>
            </p:nvCxnSpPr>
            <p:spPr>
              <a:xfrm>
                <a:off x="3688727" y="5450610"/>
                <a:ext cx="1187500" cy="1948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接點 130"/>
              <p:cNvCxnSpPr>
                <a:stCxn id="80" idx="6"/>
                <a:endCxn id="88" idx="2"/>
              </p:cNvCxnSpPr>
              <p:nvPr/>
            </p:nvCxnSpPr>
            <p:spPr>
              <a:xfrm flipV="1">
                <a:off x="3688727" y="5229702"/>
                <a:ext cx="1185231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線接點 132"/>
              <p:cNvCxnSpPr>
                <a:stCxn id="80" idx="6"/>
                <a:endCxn id="86" idx="2"/>
              </p:cNvCxnSpPr>
              <p:nvPr/>
            </p:nvCxnSpPr>
            <p:spPr>
              <a:xfrm flipV="1">
                <a:off x="3688727" y="4813951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接點 133"/>
              <p:cNvCxnSpPr>
                <a:stCxn id="77" idx="6"/>
                <a:endCxn id="92" idx="2"/>
              </p:cNvCxnSpPr>
              <p:nvPr/>
            </p:nvCxnSpPr>
            <p:spPr>
              <a:xfrm>
                <a:off x="3671092" y="5032304"/>
                <a:ext cx="1222770" cy="14472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接點 135"/>
              <p:cNvCxnSpPr>
                <a:stCxn id="77" idx="6"/>
                <a:endCxn id="91" idx="2"/>
              </p:cNvCxnSpPr>
              <p:nvPr/>
            </p:nvCxnSpPr>
            <p:spPr>
              <a:xfrm>
                <a:off x="3671092" y="5032304"/>
                <a:ext cx="1222770" cy="10314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接點 136"/>
              <p:cNvCxnSpPr>
                <a:stCxn id="77" idx="6"/>
                <a:endCxn id="89" idx="2"/>
              </p:cNvCxnSpPr>
              <p:nvPr/>
            </p:nvCxnSpPr>
            <p:spPr>
              <a:xfrm>
                <a:off x="3671092" y="5032304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線接點 137"/>
              <p:cNvCxnSpPr>
                <a:stCxn id="77" idx="6"/>
                <a:endCxn id="88" idx="2"/>
              </p:cNvCxnSpPr>
              <p:nvPr/>
            </p:nvCxnSpPr>
            <p:spPr>
              <a:xfrm>
                <a:off x="3671092" y="5032304"/>
                <a:ext cx="1202866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接點 139"/>
              <p:cNvCxnSpPr>
                <a:stCxn id="77" idx="6"/>
                <a:endCxn id="86" idx="2"/>
              </p:cNvCxnSpPr>
              <p:nvPr/>
            </p:nvCxnSpPr>
            <p:spPr>
              <a:xfrm flipV="1">
                <a:off x="3671092" y="4813951"/>
                <a:ext cx="1202866" cy="2183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線接點 140"/>
              <p:cNvCxnSpPr>
                <a:stCxn id="77" idx="6"/>
                <a:endCxn id="83" idx="2"/>
              </p:cNvCxnSpPr>
              <p:nvPr/>
            </p:nvCxnSpPr>
            <p:spPr>
              <a:xfrm flipV="1">
                <a:off x="3671092" y="4395645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接點 142"/>
              <p:cNvCxnSpPr>
                <a:stCxn id="92" idx="6"/>
                <a:endCxn id="100" idx="2"/>
              </p:cNvCxnSpPr>
              <p:nvPr/>
            </p:nvCxnSpPr>
            <p:spPr>
              <a:xfrm flipV="1">
                <a:off x="5274862" y="626923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直線接點 143"/>
              <p:cNvCxnSpPr>
                <a:stCxn id="92" idx="6"/>
                <a:endCxn id="97" idx="2"/>
              </p:cNvCxnSpPr>
              <p:nvPr/>
            </p:nvCxnSpPr>
            <p:spPr>
              <a:xfrm flipV="1">
                <a:off x="5274862" y="5435178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接點 145"/>
              <p:cNvCxnSpPr>
                <a:stCxn id="92" idx="6"/>
                <a:endCxn id="94" idx="2"/>
              </p:cNvCxnSpPr>
              <p:nvPr/>
            </p:nvCxnSpPr>
            <p:spPr>
              <a:xfrm flipV="1">
                <a:off x="5274862" y="4603676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線接點 146"/>
              <p:cNvCxnSpPr>
                <a:stCxn id="91" idx="6"/>
                <a:endCxn id="98" idx="2"/>
              </p:cNvCxnSpPr>
              <p:nvPr/>
            </p:nvCxnSpPr>
            <p:spPr>
              <a:xfrm flipV="1">
                <a:off x="5274862" y="5853484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線接點 147"/>
              <p:cNvCxnSpPr>
                <a:stCxn id="91" idx="6"/>
                <a:endCxn id="95" idx="2"/>
              </p:cNvCxnSpPr>
              <p:nvPr/>
            </p:nvCxnSpPr>
            <p:spPr>
              <a:xfrm flipV="1">
                <a:off x="5274862" y="5019427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接點 148"/>
              <p:cNvCxnSpPr>
                <a:stCxn id="88" idx="6"/>
                <a:endCxn id="100" idx="2"/>
              </p:cNvCxnSpPr>
              <p:nvPr/>
            </p:nvCxnSpPr>
            <p:spPr>
              <a:xfrm>
                <a:off x="5254958" y="522970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線接點 149"/>
              <p:cNvCxnSpPr>
                <a:stCxn id="88" idx="6"/>
                <a:endCxn id="97" idx="2"/>
              </p:cNvCxnSpPr>
              <p:nvPr/>
            </p:nvCxnSpPr>
            <p:spPr>
              <a:xfrm>
                <a:off x="5254958" y="5229702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線接點 150"/>
              <p:cNvCxnSpPr>
                <a:stCxn id="88" idx="6"/>
                <a:endCxn id="94" idx="2"/>
              </p:cNvCxnSpPr>
              <p:nvPr/>
            </p:nvCxnSpPr>
            <p:spPr>
              <a:xfrm flipV="1">
                <a:off x="5254958" y="4603676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接點 151"/>
              <p:cNvCxnSpPr>
                <a:stCxn id="86" idx="6"/>
                <a:endCxn id="98" idx="2"/>
              </p:cNvCxnSpPr>
              <p:nvPr/>
            </p:nvCxnSpPr>
            <p:spPr>
              <a:xfrm>
                <a:off x="5254958" y="4813951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線接點 152"/>
              <p:cNvCxnSpPr>
                <a:stCxn id="86" idx="6"/>
                <a:endCxn id="95" idx="2"/>
              </p:cNvCxnSpPr>
              <p:nvPr/>
            </p:nvCxnSpPr>
            <p:spPr>
              <a:xfrm>
                <a:off x="5254958" y="4813951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線接點 153"/>
              <p:cNvCxnSpPr>
                <a:stCxn id="83" idx="6"/>
                <a:endCxn id="100" idx="2"/>
              </p:cNvCxnSpPr>
              <p:nvPr/>
            </p:nvCxnSpPr>
            <p:spPr>
              <a:xfrm>
                <a:off x="5237323" y="4395645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接點 154"/>
              <p:cNvCxnSpPr>
                <a:stCxn id="83" idx="6"/>
                <a:endCxn id="97" idx="2"/>
              </p:cNvCxnSpPr>
              <p:nvPr/>
            </p:nvCxnSpPr>
            <p:spPr>
              <a:xfrm>
                <a:off x="5237323" y="4395645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線接點 155"/>
              <p:cNvCxnSpPr>
                <a:stCxn id="83" idx="6"/>
                <a:endCxn id="94" idx="2"/>
              </p:cNvCxnSpPr>
              <p:nvPr/>
            </p:nvCxnSpPr>
            <p:spPr>
              <a:xfrm>
                <a:off x="5237323" y="4395645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線接點 156"/>
              <p:cNvCxnSpPr>
                <a:stCxn id="89" idx="6"/>
                <a:endCxn id="100" idx="2"/>
              </p:cNvCxnSpPr>
              <p:nvPr/>
            </p:nvCxnSpPr>
            <p:spPr>
              <a:xfrm>
                <a:off x="5257227" y="5645453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接點 157"/>
              <p:cNvCxnSpPr>
                <a:stCxn id="89" idx="6"/>
                <a:endCxn id="97" idx="2"/>
              </p:cNvCxnSpPr>
              <p:nvPr/>
            </p:nvCxnSpPr>
            <p:spPr>
              <a:xfrm flipV="1">
                <a:off x="5257227" y="5435178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線接點 158"/>
              <p:cNvCxnSpPr>
                <a:stCxn id="89" idx="6"/>
              </p:cNvCxnSpPr>
              <p:nvPr/>
            </p:nvCxnSpPr>
            <p:spPr>
              <a:xfrm flipV="1">
                <a:off x="5257227" y="4661551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線接點 159"/>
              <p:cNvCxnSpPr>
                <a:stCxn id="86" idx="6"/>
                <a:endCxn id="101" idx="2"/>
              </p:cNvCxnSpPr>
              <p:nvPr/>
            </p:nvCxnSpPr>
            <p:spPr>
              <a:xfrm flipV="1">
                <a:off x="5254958" y="4395645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線接點 160"/>
              <p:cNvCxnSpPr>
                <a:stCxn id="91" idx="6"/>
                <a:endCxn id="109" idx="2"/>
              </p:cNvCxnSpPr>
              <p:nvPr/>
            </p:nvCxnSpPr>
            <p:spPr>
              <a:xfrm>
                <a:off x="5274862" y="6063759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向右箭號 161"/>
              <p:cNvSpPr/>
              <p:nvPr/>
            </p:nvSpPr>
            <p:spPr>
              <a:xfrm>
                <a:off x="10103501" y="5262673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3" name="圓角矩形 162"/>
              <p:cNvSpPr/>
              <p:nvPr/>
            </p:nvSpPr>
            <p:spPr>
              <a:xfrm>
                <a:off x="10841820" y="5077297"/>
                <a:ext cx="1044501" cy="59596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Linear layers</a:t>
                </a:r>
                <a:endParaRPr lang="zh-TW" altLang="en-US" dirty="0"/>
              </a:p>
            </p:txBody>
          </p:sp>
          <p:sp>
            <p:nvSpPr>
              <p:cNvPr id="164" name="向右箭號 163"/>
              <p:cNvSpPr/>
              <p:nvPr/>
            </p:nvSpPr>
            <p:spPr>
              <a:xfrm>
                <a:off x="2571665" y="5335134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5" name="橢圓 164"/>
              <p:cNvSpPr/>
              <p:nvPr/>
            </p:nvSpPr>
            <p:spPr>
              <a:xfrm>
                <a:off x="6987989" y="41884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6" name="橢圓 165"/>
              <p:cNvSpPr/>
              <p:nvPr/>
            </p:nvSpPr>
            <p:spPr>
              <a:xfrm>
                <a:off x="7005624" y="46067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7" name="橢圓 166"/>
              <p:cNvSpPr/>
              <p:nvPr/>
            </p:nvSpPr>
            <p:spPr>
              <a:xfrm>
                <a:off x="7005624" y="50224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8" name="橢圓 167"/>
              <p:cNvSpPr/>
              <p:nvPr/>
            </p:nvSpPr>
            <p:spPr>
              <a:xfrm>
                <a:off x="7007893" y="54382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69" name="橢圓 168"/>
              <p:cNvSpPr/>
              <p:nvPr/>
            </p:nvSpPr>
            <p:spPr>
              <a:xfrm>
                <a:off x="7025528" y="58565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70" name="橢圓 169"/>
              <p:cNvSpPr/>
              <p:nvPr/>
            </p:nvSpPr>
            <p:spPr>
              <a:xfrm>
                <a:off x="7025528" y="62722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71" name="橢圓 170"/>
              <p:cNvSpPr/>
              <p:nvPr/>
            </p:nvSpPr>
            <p:spPr>
              <a:xfrm>
                <a:off x="8464500" y="439645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2" name="橢圓 171"/>
              <p:cNvSpPr/>
              <p:nvPr/>
            </p:nvSpPr>
            <p:spPr>
              <a:xfrm>
                <a:off x="8464500" y="481220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3" name="橢圓 172"/>
              <p:cNvSpPr/>
              <p:nvPr/>
            </p:nvSpPr>
            <p:spPr>
              <a:xfrm>
                <a:off x="8466769" y="52279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74" name="橢圓 173"/>
              <p:cNvSpPr/>
              <p:nvPr/>
            </p:nvSpPr>
            <p:spPr>
              <a:xfrm>
                <a:off x="8484404" y="564626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75" name="橢圓 174"/>
              <p:cNvSpPr/>
              <p:nvPr/>
            </p:nvSpPr>
            <p:spPr>
              <a:xfrm>
                <a:off x="8484404" y="606201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76" name="橢圓 175"/>
              <p:cNvSpPr/>
              <p:nvPr/>
            </p:nvSpPr>
            <p:spPr>
              <a:xfrm>
                <a:off x="8668715" y="41884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7" name="橢圓 176"/>
              <p:cNvSpPr/>
              <p:nvPr/>
            </p:nvSpPr>
            <p:spPr>
              <a:xfrm>
                <a:off x="8686350" y="46067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8" name="橢圓 177"/>
              <p:cNvSpPr/>
              <p:nvPr/>
            </p:nvSpPr>
            <p:spPr>
              <a:xfrm>
                <a:off x="8686350" y="50224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9" name="橢圓 178"/>
              <p:cNvSpPr/>
              <p:nvPr/>
            </p:nvSpPr>
            <p:spPr>
              <a:xfrm>
                <a:off x="8688619" y="54382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0" name="橢圓 179"/>
              <p:cNvSpPr/>
              <p:nvPr/>
            </p:nvSpPr>
            <p:spPr>
              <a:xfrm>
                <a:off x="8706254" y="58565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1" name="橢圓 180"/>
              <p:cNvSpPr/>
              <p:nvPr/>
            </p:nvSpPr>
            <p:spPr>
              <a:xfrm>
                <a:off x="8706254" y="62722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2" name="橢圓 181"/>
              <p:cNvSpPr/>
              <p:nvPr/>
            </p:nvSpPr>
            <p:spPr>
              <a:xfrm>
                <a:off x="8919771" y="441188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3" name="橢圓 182"/>
              <p:cNvSpPr/>
              <p:nvPr/>
            </p:nvSpPr>
            <p:spPr>
              <a:xfrm>
                <a:off x="8919771" y="48276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4" name="橢圓 183"/>
              <p:cNvSpPr/>
              <p:nvPr/>
            </p:nvSpPr>
            <p:spPr>
              <a:xfrm>
                <a:off x="8922040" y="52433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5" name="橢圓 184"/>
              <p:cNvSpPr/>
              <p:nvPr/>
            </p:nvSpPr>
            <p:spPr>
              <a:xfrm>
                <a:off x="8939675" y="566169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6" name="橢圓 185"/>
              <p:cNvSpPr/>
              <p:nvPr/>
            </p:nvSpPr>
            <p:spPr>
              <a:xfrm>
                <a:off x="8939675" y="607744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187" name="直線接點 186"/>
              <p:cNvCxnSpPr>
                <a:stCxn id="170" idx="6"/>
                <a:endCxn id="175" idx="2"/>
              </p:cNvCxnSpPr>
              <p:nvPr/>
            </p:nvCxnSpPr>
            <p:spPr>
              <a:xfrm flipV="1">
                <a:off x="7406528" y="627116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接點 187"/>
              <p:cNvCxnSpPr>
                <a:stCxn id="170" idx="6"/>
                <a:endCxn id="173" idx="2"/>
              </p:cNvCxnSpPr>
              <p:nvPr/>
            </p:nvCxnSpPr>
            <p:spPr>
              <a:xfrm flipV="1">
                <a:off x="7406528" y="5437108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接點 188"/>
              <p:cNvCxnSpPr>
                <a:stCxn id="170" idx="6"/>
                <a:endCxn id="171" idx="2"/>
              </p:cNvCxnSpPr>
              <p:nvPr/>
            </p:nvCxnSpPr>
            <p:spPr>
              <a:xfrm flipV="1">
                <a:off x="7406528" y="4605606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接點 189"/>
              <p:cNvCxnSpPr>
                <a:stCxn id="169" idx="6"/>
                <a:endCxn id="174" idx="2"/>
              </p:cNvCxnSpPr>
              <p:nvPr/>
            </p:nvCxnSpPr>
            <p:spPr>
              <a:xfrm flipV="1">
                <a:off x="7406528" y="5855414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接點 190"/>
              <p:cNvCxnSpPr>
                <a:stCxn id="169" idx="6"/>
                <a:endCxn id="172" idx="2"/>
              </p:cNvCxnSpPr>
              <p:nvPr/>
            </p:nvCxnSpPr>
            <p:spPr>
              <a:xfrm flipV="1">
                <a:off x="7406528" y="5021357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接點 191"/>
              <p:cNvCxnSpPr>
                <a:stCxn id="167" idx="6"/>
                <a:endCxn id="175" idx="2"/>
              </p:cNvCxnSpPr>
              <p:nvPr/>
            </p:nvCxnSpPr>
            <p:spPr>
              <a:xfrm>
                <a:off x="7386624" y="523163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接點 192"/>
              <p:cNvCxnSpPr>
                <a:stCxn id="167" idx="6"/>
                <a:endCxn id="173" idx="2"/>
              </p:cNvCxnSpPr>
              <p:nvPr/>
            </p:nvCxnSpPr>
            <p:spPr>
              <a:xfrm>
                <a:off x="7386624" y="5231632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接點 193"/>
              <p:cNvCxnSpPr>
                <a:stCxn id="167" idx="6"/>
                <a:endCxn id="171" idx="2"/>
              </p:cNvCxnSpPr>
              <p:nvPr/>
            </p:nvCxnSpPr>
            <p:spPr>
              <a:xfrm flipV="1">
                <a:off x="7386624" y="4605606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接點 194"/>
              <p:cNvCxnSpPr>
                <a:stCxn id="166" idx="6"/>
                <a:endCxn id="174" idx="2"/>
              </p:cNvCxnSpPr>
              <p:nvPr/>
            </p:nvCxnSpPr>
            <p:spPr>
              <a:xfrm>
                <a:off x="7386624" y="4815881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接點 195"/>
              <p:cNvCxnSpPr>
                <a:stCxn id="166" idx="6"/>
                <a:endCxn id="172" idx="2"/>
              </p:cNvCxnSpPr>
              <p:nvPr/>
            </p:nvCxnSpPr>
            <p:spPr>
              <a:xfrm>
                <a:off x="7386624" y="4815881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接點 196"/>
              <p:cNvCxnSpPr>
                <a:stCxn id="165" idx="6"/>
                <a:endCxn id="175" idx="2"/>
              </p:cNvCxnSpPr>
              <p:nvPr/>
            </p:nvCxnSpPr>
            <p:spPr>
              <a:xfrm>
                <a:off x="7368989" y="4397575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線接點 197"/>
              <p:cNvCxnSpPr>
                <a:stCxn id="165" idx="6"/>
                <a:endCxn id="173" idx="2"/>
              </p:cNvCxnSpPr>
              <p:nvPr/>
            </p:nvCxnSpPr>
            <p:spPr>
              <a:xfrm>
                <a:off x="7368989" y="4397575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線接點 198"/>
              <p:cNvCxnSpPr>
                <a:stCxn id="165" idx="6"/>
                <a:endCxn id="171" idx="2"/>
              </p:cNvCxnSpPr>
              <p:nvPr/>
            </p:nvCxnSpPr>
            <p:spPr>
              <a:xfrm>
                <a:off x="7368989" y="4397575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線接點 199"/>
              <p:cNvCxnSpPr>
                <a:stCxn id="168" idx="6"/>
                <a:endCxn id="175" idx="2"/>
              </p:cNvCxnSpPr>
              <p:nvPr/>
            </p:nvCxnSpPr>
            <p:spPr>
              <a:xfrm>
                <a:off x="7388893" y="5647383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線接點 204"/>
              <p:cNvCxnSpPr>
                <a:stCxn id="168" idx="6"/>
                <a:endCxn id="173" idx="2"/>
              </p:cNvCxnSpPr>
              <p:nvPr/>
            </p:nvCxnSpPr>
            <p:spPr>
              <a:xfrm flipV="1">
                <a:off x="7388893" y="5437108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線接點 205"/>
              <p:cNvCxnSpPr>
                <a:stCxn id="168" idx="6"/>
              </p:cNvCxnSpPr>
              <p:nvPr/>
            </p:nvCxnSpPr>
            <p:spPr>
              <a:xfrm flipV="1">
                <a:off x="7388893" y="4663481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直線接點 206"/>
              <p:cNvCxnSpPr>
                <a:stCxn id="166" idx="6"/>
                <a:endCxn id="176" idx="2"/>
              </p:cNvCxnSpPr>
              <p:nvPr/>
            </p:nvCxnSpPr>
            <p:spPr>
              <a:xfrm flipV="1">
                <a:off x="7386624" y="4397575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直線接點 207"/>
              <p:cNvCxnSpPr>
                <a:stCxn id="169" idx="6"/>
                <a:endCxn id="181" idx="2"/>
              </p:cNvCxnSpPr>
              <p:nvPr/>
            </p:nvCxnSpPr>
            <p:spPr>
              <a:xfrm>
                <a:off x="7406528" y="6065689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9" name="橢圓 208"/>
              <p:cNvSpPr/>
              <p:nvPr/>
            </p:nvSpPr>
            <p:spPr>
              <a:xfrm>
                <a:off x="9131705" y="419999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0" name="橢圓 209"/>
              <p:cNvSpPr/>
              <p:nvPr/>
            </p:nvSpPr>
            <p:spPr>
              <a:xfrm>
                <a:off x="9149340" y="461829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1" name="橢圓 210"/>
              <p:cNvSpPr/>
              <p:nvPr/>
            </p:nvSpPr>
            <p:spPr>
              <a:xfrm>
                <a:off x="9149340" y="503404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2" name="橢圓 211"/>
              <p:cNvSpPr/>
              <p:nvPr/>
            </p:nvSpPr>
            <p:spPr>
              <a:xfrm>
                <a:off x="9151609" y="544980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3" name="橢圓 212"/>
              <p:cNvSpPr/>
              <p:nvPr/>
            </p:nvSpPr>
            <p:spPr>
              <a:xfrm>
                <a:off x="9169244" y="58681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4" name="橢圓 213"/>
              <p:cNvSpPr/>
              <p:nvPr/>
            </p:nvSpPr>
            <p:spPr>
              <a:xfrm>
                <a:off x="9169244" y="62838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5" name="橢圓 214"/>
              <p:cNvSpPr/>
              <p:nvPr/>
            </p:nvSpPr>
            <p:spPr>
              <a:xfrm>
                <a:off x="9382761" y="442345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6" name="橢圓 215"/>
              <p:cNvSpPr/>
              <p:nvPr/>
            </p:nvSpPr>
            <p:spPr>
              <a:xfrm>
                <a:off x="9382761" y="483920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7" name="橢圓 216"/>
              <p:cNvSpPr/>
              <p:nvPr/>
            </p:nvSpPr>
            <p:spPr>
              <a:xfrm>
                <a:off x="9385030" y="525495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8" name="橢圓 217"/>
              <p:cNvSpPr/>
              <p:nvPr/>
            </p:nvSpPr>
            <p:spPr>
              <a:xfrm>
                <a:off x="9402665" y="567326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9" name="橢圓 218"/>
              <p:cNvSpPr/>
              <p:nvPr/>
            </p:nvSpPr>
            <p:spPr>
              <a:xfrm>
                <a:off x="9402665" y="608901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0" name="橢圓 219"/>
              <p:cNvSpPr/>
              <p:nvPr/>
            </p:nvSpPr>
            <p:spPr>
              <a:xfrm>
                <a:off x="9582645" y="420192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21" name="橢圓 220"/>
              <p:cNvSpPr/>
              <p:nvPr/>
            </p:nvSpPr>
            <p:spPr>
              <a:xfrm>
                <a:off x="9600280" y="462022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22" name="橢圓 221"/>
              <p:cNvSpPr/>
              <p:nvPr/>
            </p:nvSpPr>
            <p:spPr>
              <a:xfrm>
                <a:off x="9600280" y="503597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23" name="橢圓 222"/>
              <p:cNvSpPr/>
              <p:nvPr/>
            </p:nvSpPr>
            <p:spPr>
              <a:xfrm>
                <a:off x="9602549" y="545173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4" name="橢圓 223"/>
              <p:cNvSpPr/>
              <p:nvPr/>
            </p:nvSpPr>
            <p:spPr>
              <a:xfrm>
                <a:off x="9620184" y="587003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5" name="橢圓 224"/>
              <p:cNvSpPr/>
              <p:nvPr/>
            </p:nvSpPr>
            <p:spPr>
              <a:xfrm>
                <a:off x="9620184" y="628578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</p:grpSp>
        <p:pic>
          <p:nvPicPr>
            <p:cNvPr id="226" name="圖片 2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2362" y="2549200"/>
              <a:ext cx="2064750" cy="590797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81080" y="2549926"/>
              <a:ext cx="2558559" cy="613693"/>
            </a:xfrm>
            <a:prstGeom prst="rect">
              <a:avLst/>
            </a:prstGeom>
          </p:spPr>
        </p:pic>
        <p:pic>
          <p:nvPicPr>
            <p:cNvPr id="230" name="圖片 2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9573" y="2535872"/>
              <a:ext cx="1888992" cy="625081"/>
            </a:xfrm>
            <a:prstGeom prst="rect">
              <a:avLst/>
            </a:prstGeom>
          </p:spPr>
        </p:pic>
      </p:grpSp>
      <p:sp>
        <p:nvSpPr>
          <p:cNvPr id="36" name="投影片編號版面配置區 3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71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37441" y="-619342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arameters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Epochs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將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  set 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完整訓練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Batch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/ per batch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張照片為一組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Learning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rate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0.001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學習速率 </a:t>
            </a:r>
            <a:r>
              <a:rPr lang="en-US" altLang="zh-TW" sz="1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09" name="投影片編號版面配置區 20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16</a:t>
            </a:fld>
            <a:endParaRPr lang="zh-TW" altLang="en-US"/>
          </a:p>
        </p:txBody>
      </p:sp>
      <p:grpSp>
        <p:nvGrpSpPr>
          <p:cNvPr id="36" name="群組 35"/>
          <p:cNvGrpSpPr/>
          <p:nvPr/>
        </p:nvGrpSpPr>
        <p:grpSpPr>
          <a:xfrm>
            <a:off x="3058018" y="3719570"/>
            <a:ext cx="8759733" cy="2546944"/>
            <a:chOff x="2525583" y="3464926"/>
            <a:chExt cx="8759733" cy="2546944"/>
          </a:xfrm>
        </p:grpSpPr>
        <p:grpSp>
          <p:nvGrpSpPr>
            <p:cNvPr id="10" name="群組 9"/>
            <p:cNvGrpSpPr/>
            <p:nvPr/>
          </p:nvGrpSpPr>
          <p:grpSpPr>
            <a:xfrm>
              <a:off x="2737969" y="3548968"/>
              <a:ext cx="6925929" cy="2260737"/>
              <a:chOff x="3437598" y="3977504"/>
              <a:chExt cx="6925929" cy="2260737"/>
            </a:xfrm>
          </p:grpSpPr>
          <p:pic>
            <p:nvPicPr>
              <p:cNvPr id="107" name="圖片 106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27750" t="63114" r="68101" b="4518"/>
              <a:stretch/>
            </p:blipFill>
            <p:spPr>
              <a:xfrm>
                <a:off x="3437598" y="4460558"/>
                <a:ext cx="708334" cy="1777682"/>
              </a:xfrm>
              <a:prstGeom prst="rect">
                <a:avLst/>
              </a:prstGeom>
            </p:spPr>
          </p:pic>
          <p:pic>
            <p:nvPicPr>
              <p:cNvPr id="109" name="圖片 108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32144" t="55629" r="63400" b="11951"/>
              <a:stretch/>
            </p:blipFill>
            <p:spPr>
              <a:xfrm>
                <a:off x="4253882" y="4460558"/>
                <a:ext cx="760730" cy="1767522"/>
              </a:xfrm>
              <a:prstGeom prst="rect">
                <a:avLst/>
              </a:prstGeom>
            </p:spPr>
          </p:pic>
          <p:pic>
            <p:nvPicPr>
              <p:cNvPr id="110" name="圖片 109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36789" t="46743" r="58867" b="20134"/>
              <a:stretch/>
            </p:blipFill>
            <p:spPr>
              <a:xfrm>
                <a:off x="5142882" y="4459923"/>
                <a:ext cx="741680" cy="1778318"/>
              </a:xfrm>
              <a:prstGeom prst="rect">
                <a:avLst/>
              </a:prstGeom>
            </p:spPr>
          </p:pic>
          <p:pic>
            <p:nvPicPr>
              <p:cNvPr id="111" name="圖片 110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41423" t="39114" r="54352" b="28507"/>
              <a:stretch/>
            </p:blipFill>
            <p:spPr>
              <a:xfrm>
                <a:off x="5988668" y="4459923"/>
                <a:ext cx="721360" cy="1767840"/>
              </a:xfrm>
              <a:prstGeom prst="rect">
                <a:avLst/>
              </a:prstGeom>
            </p:spPr>
          </p:pic>
          <p:pic>
            <p:nvPicPr>
              <p:cNvPr id="113" name="圖片 112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46056" t="30374" r="49659" b="37062"/>
              <a:stretch/>
            </p:blipFill>
            <p:spPr>
              <a:xfrm>
                <a:off x="7936591" y="4460241"/>
                <a:ext cx="731520" cy="1778000"/>
              </a:xfrm>
              <a:prstGeom prst="rect">
                <a:avLst/>
              </a:prstGeom>
            </p:spPr>
          </p:pic>
          <p:pic>
            <p:nvPicPr>
              <p:cNvPr id="114" name="圖片 113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50621" t="22259" r="44975" b="45363"/>
              <a:stretch/>
            </p:blipFill>
            <p:spPr>
              <a:xfrm>
                <a:off x="8779219" y="4459923"/>
                <a:ext cx="751840" cy="1767840"/>
              </a:xfrm>
              <a:prstGeom prst="rect">
                <a:avLst/>
              </a:prstGeom>
            </p:spPr>
          </p:pic>
          <p:pic>
            <p:nvPicPr>
              <p:cNvPr id="116" name="圖片 115"/>
              <p:cNvPicPr>
                <a:picLocks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50000" contrast="-30000"/>
                        </a14:imgEffect>
                      </a14:imgLayer>
                    </a14:imgProps>
                  </a:ext>
                </a:extLst>
              </a:blip>
              <a:srcRect l="55337" t="14629" r="40437" b="53365"/>
              <a:stretch/>
            </p:blipFill>
            <p:spPr>
              <a:xfrm>
                <a:off x="9642167" y="4459923"/>
                <a:ext cx="721360" cy="1778318"/>
              </a:xfrm>
              <a:prstGeom prst="rect">
                <a:avLst/>
              </a:prstGeom>
            </p:spPr>
          </p:pic>
          <p:sp>
            <p:nvSpPr>
              <p:cNvPr id="117" name="文字方塊 116"/>
              <p:cNvSpPr txBox="1"/>
              <p:nvPr/>
            </p:nvSpPr>
            <p:spPr>
              <a:xfrm>
                <a:off x="3437598" y="4091503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18" name="文字方塊 117"/>
              <p:cNvSpPr txBox="1"/>
              <p:nvPr/>
            </p:nvSpPr>
            <p:spPr>
              <a:xfrm>
                <a:off x="4259563" y="4101346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2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0" name="文字方塊 119"/>
              <p:cNvSpPr txBox="1"/>
              <p:nvPr/>
            </p:nvSpPr>
            <p:spPr>
              <a:xfrm>
                <a:off x="5133958" y="4101346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3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1" name="文字方塊 120"/>
              <p:cNvSpPr txBox="1"/>
              <p:nvPr/>
            </p:nvSpPr>
            <p:spPr>
              <a:xfrm>
                <a:off x="5988668" y="4091502"/>
                <a:ext cx="8794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4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3" name="文字方塊 122"/>
              <p:cNvSpPr txBox="1"/>
              <p:nvPr/>
            </p:nvSpPr>
            <p:spPr>
              <a:xfrm>
                <a:off x="9642167" y="39786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12500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4" name="文字方塊 123"/>
              <p:cNvSpPr txBox="1"/>
              <p:nvPr/>
            </p:nvSpPr>
            <p:spPr>
              <a:xfrm>
                <a:off x="8779219" y="39775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12499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26" name="文字方塊 125"/>
              <p:cNvSpPr txBox="1"/>
              <p:nvPr/>
            </p:nvSpPr>
            <p:spPr>
              <a:xfrm>
                <a:off x="7961991" y="3977504"/>
                <a:ext cx="7213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0070C0"/>
                    </a:solidFill>
                  </a:rPr>
                  <a:t>Batch 12498</a:t>
                </a:r>
                <a:endParaRPr lang="zh-TW" altLang="en-US" sz="1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7" name="橢圓 6"/>
              <p:cNvSpPr/>
              <p:nvPr/>
            </p:nvSpPr>
            <p:spPr>
              <a:xfrm>
                <a:off x="6868143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7" name="橢圓 126"/>
              <p:cNvSpPr/>
              <p:nvPr/>
            </p:nvSpPr>
            <p:spPr>
              <a:xfrm>
                <a:off x="7132920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" name="橢圓 128"/>
              <p:cNvSpPr/>
              <p:nvPr/>
            </p:nvSpPr>
            <p:spPr>
              <a:xfrm>
                <a:off x="7397141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" name="橢圓 129"/>
              <p:cNvSpPr/>
              <p:nvPr/>
            </p:nvSpPr>
            <p:spPr>
              <a:xfrm>
                <a:off x="7661927" y="5212080"/>
                <a:ext cx="121937" cy="13176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2525583" y="3464926"/>
              <a:ext cx="7407797" cy="2481442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1" name="文字方塊 130"/>
            <p:cNvSpPr txBox="1"/>
            <p:nvPr/>
          </p:nvSpPr>
          <p:spPr>
            <a:xfrm>
              <a:off x="9972828" y="5673316"/>
              <a:ext cx="13124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600" dirty="0" smtClean="0">
                  <a:solidFill>
                    <a:srgbClr val="0070C0"/>
                  </a:solidFill>
                </a:rPr>
                <a:t>* 100 Epochs</a:t>
              </a:r>
              <a:endParaRPr lang="zh-TW" altLang="en-US" sz="1600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511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Training </a:t>
            </a:r>
            <a:r>
              <a:rPr lang="en-US" altLang="zh-TW" b="1" dirty="0" smtClean="0">
                <a:solidFill>
                  <a:schemeClr val="bg1"/>
                </a:solidFill>
              </a:rPr>
              <a:t>Results 2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821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of Model 2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of the model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of each class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18</a:t>
            </a:fld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20328" t="57556" r="61495" b="40313"/>
          <a:stretch/>
        </p:blipFill>
        <p:spPr>
          <a:xfrm>
            <a:off x="3406476" y="2348178"/>
            <a:ext cx="5105400" cy="33673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20328" t="59688" r="61495" b="20725"/>
          <a:stretch/>
        </p:blipFill>
        <p:spPr>
          <a:xfrm>
            <a:off x="3406476" y="3444240"/>
            <a:ext cx="5105400" cy="309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00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Model Optimization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588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971601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 smtClean="0">
                <a:solidFill>
                  <a:schemeClr val="bg1"/>
                </a:solidFill>
              </a:rPr>
              <a:t>Contents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6801" y="2681340"/>
            <a:ext cx="10280648" cy="2792908"/>
          </a:xfrm>
          <a:solidFill>
            <a:schemeClr val="tx1">
              <a:lumMod val="95000"/>
              <a:lumOff val="5000"/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 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 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Convoluted Neural Network Model 1</a:t>
            </a:r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TW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 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Training Results 1</a:t>
            </a:r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TW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 Convoluted Neural Network Model 2</a:t>
            </a:r>
            <a:endParaRPr lang="en-US" altLang="zh-TW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 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Training Results 2</a:t>
            </a:r>
          </a:p>
          <a:p>
            <a:r>
              <a:rPr lang="zh-TW" altLang="en-US" dirty="0" smtClean="0">
                <a:solidFill>
                  <a:schemeClr val="bg1">
                    <a:lumMod val="75000"/>
                  </a:schemeClr>
                </a:solidFill>
              </a:rPr>
              <a:t>． </a:t>
            </a:r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Model Optimization</a:t>
            </a:r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347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History of Loss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20</a:t>
            </a:fld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838200" y="1825625"/>
            <a:ext cx="4587240" cy="3340735"/>
            <a:chOff x="5435600" y="2363470"/>
            <a:chExt cx="5760720" cy="3864610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20666" t="51038" r="47833" b="11395"/>
            <a:stretch/>
          </p:blipFill>
          <p:spPr>
            <a:xfrm>
              <a:off x="5435600" y="2363470"/>
              <a:ext cx="5760720" cy="3864610"/>
            </a:xfrm>
            <a:prstGeom prst="rect">
              <a:avLst/>
            </a:prstGeom>
          </p:spPr>
        </p:pic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78135" y="2363470"/>
              <a:ext cx="2408129" cy="11278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93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History of Loss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21</a:t>
            </a:fld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838200" y="1825625"/>
            <a:ext cx="4587240" cy="3340735"/>
            <a:chOff x="5435600" y="2363470"/>
            <a:chExt cx="5760720" cy="3864610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20666" t="51038" r="47833" b="11395"/>
            <a:stretch/>
          </p:blipFill>
          <p:spPr>
            <a:xfrm>
              <a:off x="5435600" y="2363470"/>
              <a:ext cx="5760720" cy="3864610"/>
            </a:xfrm>
            <a:prstGeom prst="rect">
              <a:avLst/>
            </a:prstGeom>
          </p:spPr>
        </p:pic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78135" y="2363470"/>
              <a:ext cx="2408129" cy="1127858"/>
            </a:xfrm>
            <a:prstGeom prst="rect">
              <a:avLst/>
            </a:prstGeom>
          </p:spPr>
        </p:pic>
      </p:grp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4"/>
          <a:srcRect l="20167" t="51934" r="53684" b="35824"/>
          <a:stretch/>
        </p:blipFill>
        <p:spPr>
          <a:xfrm>
            <a:off x="5913120" y="1825625"/>
            <a:ext cx="5655004" cy="1489190"/>
          </a:xfrm>
          <a:prstGeom prst="rect">
            <a:avLst/>
          </a:prstGeom>
        </p:spPr>
      </p:pic>
      <p:sp>
        <p:nvSpPr>
          <p:cNvPr id="25" name="等腰三角形 24"/>
          <p:cNvSpPr/>
          <p:nvPr/>
        </p:nvSpPr>
        <p:spPr>
          <a:xfrm rot="15037793">
            <a:off x="4102030" y="1739083"/>
            <a:ext cx="1734474" cy="2608638"/>
          </a:xfrm>
          <a:custGeom>
            <a:avLst/>
            <a:gdLst>
              <a:gd name="connsiteX0" fmla="*/ 0 w 1911680"/>
              <a:gd name="connsiteY0" fmla="*/ 3950335 h 3950335"/>
              <a:gd name="connsiteX1" fmla="*/ 955840 w 1911680"/>
              <a:gd name="connsiteY1" fmla="*/ 0 h 3950335"/>
              <a:gd name="connsiteX2" fmla="*/ 1911680 w 1911680"/>
              <a:gd name="connsiteY2" fmla="*/ 3950335 h 3950335"/>
              <a:gd name="connsiteX3" fmla="*/ 0 w 1911680"/>
              <a:gd name="connsiteY3" fmla="*/ 3950335 h 3950335"/>
              <a:gd name="connsiteX0" fmla="*/ 0 w 2690314"/>
              <a:gd name="connsiteY0" fmla="*/ 3950335 h 3950335"/>
              <a:gd name="connsiteX1" fmla="*/ 955840 w 2690314"/>
              <a:gd name="connsiteY1" fmla="*/ 0 h 3950335"/>
              <a:gd name="connsiteX2" fmla="*/ 2690314 w 2690314"/>
              <a:gd name="connsiteY2" fmla="*/ 2608638 h 3950335"/>
              <a:gd name="connsiteX3" fmla="*/ 0 w 2690314"/>
              <a:gd name="connsiteY3" fmla="*/ 3950335 h 3950335"/>
              <a:gd name="connsiteX0" fmla="*/ 416314 w 1734474"/>
              <a:gd name="connsiteY0" fmla="*/ 1977273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416314 w 1734474"/>
              <a:gd name="connsiteY3" fmla="*/ 1977273 h 2608638"/>
              <a:gd name="connsiteX0" fmla="*/ 303204 w 1734474"/>
              <a:gd name="connsiteY0" fmla="*/ 2115205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303204 w 1734474"/>
              <a:gd name="connsiteY3" fmla="*/ 2115205 h 260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74" h="2608638">
                <a:moveTo>
                  <a:pt x="303204" y="2115205"/>
                </a:moveTo>
                <a:lnTo>
                  <a:pt x="0" y="0"/>
                </a:lnTo>
                <a:lnTo>
                  <a:pt x="1734474" y="2608638"/>
                </a:lnTo>
                <a:lnTo>
                  <a:pt x="303204" y="2115205"/>
                </a:lnTo>
                <a:close/>
              </a:path>
            </a:pathLst>
          </a:custGeom>
          <a:solidFill>
            <a:srgbClr val="EE337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97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History of Loss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22</a:t>
            </a:fld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838200" y="1825625"/>
            <a:ext cx="4587240" cy="3340735"/>
            <a:chOff x="5435600" y="2363470"/>
            <a:chExt cx="5760720" cy="3864610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20666" t="51038" r="47833" b="11395"/>
            <a:stretch/>
          </p:blipFill>
          <p:spPr>
            <a:xfrm>
              <a:off x="5435600" y="2363470"/>
              <a:ext cx="5760720" cy="3864610"/>
            </a:xfrm>
            <a:prstGeom prst="rect">
              <a:avLst/>
            </a:prstGeom>
          </p:spPr>
        </p:pic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78135" y="2363470"/>
              <a:ext cx="2408129" cy="1127858"/>
            </a:xfrm>
            <a:prstGeom prst="rect">
              <a:avLst/>
            </a:prstGeom>
          </p:spPr>
        </p:pic>
      </p:grp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4"/>
          <a:srcRect l="20328" t="43773" r="53601" b="44170"/>
          <a:stretch/>
        </p:blipFill>
        <p:spPr>
          <a:xfrm>
            <a:off x="5913120" y="3697879"/>
            <a:ext cx="5644582" cy="1468481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5"/>
          <a:srcRect l="20167" t="51934" r="53684" b="35824"/>
          <a:stretch/>
        </p:blipFill>
        <p:spPr>
          <a:xfrm>
            <a:off x="5913120" y="1825625"/>
            <a:ext cx="5655004" cy="1489190"/>
          </a:xfrm>
          <a:prstGeom prst="rect">
            <a:avLst/>
          </a:prstGeom>
        </p:spPr>
      </p:pic>
      <p:sp>
        <p:nvSpPr>
          <p:cNvPr id="25" name="等腰三角形 24"/>
          <p:cNvSpPr/>
          <p:nvPr/>
        </p:nvSpPr>
        <p:spPr>
          <a:xfrm rot="15037793">
            <a:off x="4102030" y="1739083"/>
            <a:ext cx="1734474" cy="2608638"/>
          </a:xfrm>
          <a:custGeom>
            <a:avLst/>
            <a:gdLst>
              <a:gd name="connsiteX0" fmla="*/ 0 w 1911680"/>
              <a:gd name="connsiteY0" fmla="*/ 3950335 h 3950335"/>
              <a:gd name="connsiteX1" fmla="*/ 955840 w 1911680"/>
              <a:gd name="connsiteY1" fmla="*/ 0 h 3950335"/>
              <a:gd name="connsiteX2" fmla="*/ 1911680 w 1911680"/>
              <a:gd name="connsiteY2" fmla="*/ 3950335 h 3950335"/>
              <a:gd name="connsiteX3" fmla="*/ 0 w 1911680"/>
              <a:gd name="connsiteY3" fmla="*/ 3950335 h 3950335"/>
              <a:gd name="connsiteX0" fmla="*/ 0 w 2690314"/>
              <a:gd name="connsiteY0" fmla="*/ 3950335 h 3950335"/>
              <a:gd name="connsiteX1" fmla="*/ 955840 w 2690314"/>
              <a:gd name="connsiteY1" fmla="*/ 0 h 3950335"/>
              <a:gd name="connsiteX2" fmla="*/ 2690314 w 2690314"/>
              <a:gd name="connsiteY2" fmla="*/ 2608638 h 3950335"/>
              <a:gd name="connsiteX3" fmla="*/ 0 w 2690314"/>
              <a:gd name="connsiteY3" fmla="*/ 3950335 h 3950335"/>
              <a:gd name="connsiteX0" fmla="*/ 416314 w 1734474"/>
              <a:gd name="connsiteY0" fmla="*/ 1977273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416314 w 1734474"/>
              <a:gd name="connsiteY3" fmla="*/ 1977273 h 2608638"/>
              <a:gd name="connsiteX0" fmla="*/ 303204 w 1734474"/>
              <a:gd name="connsiteY0" fmla="*/ 2115205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303204 w 1734474"/>
              <a:gd name="connsiteY3" fmla="*/ 2115205 h 260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74" h="2608638">
                <a:moveTo>
                  <a:pt x="303204" y="2115205"/>
                </a:moveTo>
                <a:lnTo>
                  <a:pt x="0" y="0"/>
                </a:lnTo>
                <a:lnTo>
                  <a:pt x="1734474" y="2608638"/>
                </a:lnTo>
                <a:lnTo>
                  <a:pt x="303204" y="2115205"/>
                </a:lnTo>
                <a:close/>
              </a:path>
            </a:pathLst>
          </a:custGeom>
          <a:solidFill>
            <a:srgbClr val="EE337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5913120" y="1825625"/>
            <a:ext cx="5655004" cy="148919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等腰三角形 24"/>
          <p:cNvSpPr/>
          <p:nvPr/>
        </p:nvSpPr>
        <p:spPr>
          <a:xfrm rot="15037793">
            <a:off x="4102030" y="1739083"/>
            <a:ext cx="1734474" cy="2608638"/>
          </a:xfrm>
          <a:custGeom>
            <a:avLst/>
            <a:gdLst>
              <a:gd name="connsiteX0" fmla="*/ 0 w 1911680"/>
              <a:gd name="connsiteY0" fmla="*/ 3950335 h 3950335"/>
              <a:gd name="connsiteX1" fmla="*/ 955840 w 1911680"/>
              <a:gd name="connsiteY1" fmla="*/ 0 h 3950335"/>
              <a:gd name="connsiteX2" fmla="*/ 1911680 w 1911680"/>
              <a:gd name="connsiteY2" fmla="*/ 3950335 h 3950335"/>
              <a:gd name="connsiteX3" fmla="*/ 0 w 1911680"/>
              <a:gd name="connsiteY3" fmla="*/ 3950335 h 3950335"/>
              <a:gd name="connsiteX0" fmla="*/ 0 w 2690314"/>
              <a:gd name="connsiteY0" fmla="*/ 3950335 h 3950335"/>
              <a:gd name="connsiteX1" fmla="*/ 955840 w 2690314"/>
              <a:gd name="connsiteY1" fmla="*/ 0 h 3950335"/>
              <a:gd name="connsiteX2" fmla="*/ 2690314 w 2690314"/>
              <a:gd name="connsiteY2" fmla="*/ 2608638 h 3950335"/>
              <a:gd name="connsiteX3" fmla="*/ 0 w 2690314"/>
              <a:gd name="connsiteY3" fmla="*/ 3950335 h 3950335"/>
              <a:gd name="connsiteX0" fmla="*/ 416314 w 1734474"/>
              <a:gd name="connsiteY0" fmla="*/ 1977273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416314 w 1734474"/>
              <a:gd name="connsiteY3" fmla="*/ 1977273 h 2608638"/>
              <a:gd name="connsiteX0" fmla="*/ 303204 w 1734474"/>
              <a:gd name="connsiteY0" fmla="*/ 2115205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303204 w 1734474"/>
              <a:gd name="connsiteY3" fmla="*/ 2115205 h 260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74" h="2608638">
                <a:moveTo>
                  <a:pt x="303204" y="2115205"/>
                </a:moveTo>
                <a:lnTo>
                  <a:pt x="0" y="0"/>
                </a:lnTo>
                <a:lnTo>
                  <a:pt x="1734474" y="2608638"/>
                </a:lnTo>
                <a:lnTo>
                  <a:pt x="303204" y="2115205"/>
                </a:lnTo>
                <a:close/>
              </a:path>
            </a:pathLst>
          </a:custGeom>
          <a:solidFill>
            <a:schemeClr val="bg1">
              <a:lumMod val="6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等腰三角形 24"/>
          <p:cNvSpPr/>
          <p:nvPr/>
        </p:nvSpPr>
        <p:spPr>
          <a:xfrm rot="15037793">
            <a:off x="4480503" y="3655633"/>
            <a:ext cx="1370728" cy="2057502"/>
          </a:xfrm>
          <a:custGeom>
            <a:avLst/>
            <a:gdLst>
              <a:gd name="connsiteX0" fmla="*/ 0 w 1911680"/>
              <a:gd name="connsiteY0" fmla="*/ 3950335 h 3950335"/>
              <a:gd name="connsiteX1" fmla="*/ 955840 w 1911680"/>
              <a:gd name="connsiteY1" fmla="*/ 0 h 3950335"/>
              <a:gd name="connsiteX2" fmla="*/ 1911680 w 1911680"/>
              <a:gd name="connsiteY2" fmla="*/ 3950335 h 3950335"/>
              <a:gd name="connsiteX3" fmla="*/ 0 w 1911680"/>
              <a:gd name="connsiteY3" fmla="*/ 3950335 h 3950335"/>
              <a:gd name="connsiteX0" fmla="*/ 0 w 2690314"/>
              <a:gd name="connsiteY0" fmla="*/ 3950335 h 3950335"/>
              <a:gd name="connsiteX1" fmla="*/ 955840 w 2690314"/>
              <a:gd name="connsiteY1" fmla="*/ 0 h 3950335"/>
              <a:gd name="connsiteX2" fmla="*/ 2690314 w 2690314"/>
              <a:gd name="connsiteY2" fmla="*/ 2608638 h 3950335"/>
              <a:gd name="connsiteX3" fmla="*/ 0 w 2690314"/>
              <a:gd name="connsiteY3" fmla="*/ 3950335 h 3950335"/>
              <a:gd name="connsiteX0" fmla="*/ 416314 w 1734474"/>
              <a:gd name="connsiteY0" fmla="*/ 1977273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416314 w 1734474"/>
              <a:gd name="connsiteY3" fmla="*/ 1977273 h 2608638"/>
              <a:gd name="connsiteX0" fmla="*/ 303204 w 1734474"/>
              <a:gd name="connsiteY0" fmla="*/ 2115205 h 2608638"/>
              <a:gd name="connsiteX1" fmla="*/ 0 w 1734474"/>
              <a:gd name="connsiteY1" fmla="*/ 0 h 2608638"/>
              <a:gd name="connsiteX2" fmla="*/ 1734474 w 1734474"/>
              <a:gd name="connsiteY2" fmla="*/ 2608638 h 2608638"/>
              <a:gd name="connsiteX3" fmla="*/ 303204 w 1734474"/>
              <a:gd name="connsiteY3" fmla="*/ 2115205 h 2608638"/>
              <a:gd name="connsiteX0" fmla="*/ 0 w 1431270"/>
              <a:gd name="connsiteY0" fmla="*/ 2162489 h 2655922"/>
              <a:gd name="connsiteX1" fmla="*/ 343442 w 1431270"/>
              <a:gd name="connsiteY1" fmla="*/ 0 h 2655922"/>
              <a:gd name="connsiteX2" fmla="*/ 1431270 w 1431270"/>
              <a:gd name="connsiteY2" fmla="*/ 2655922 h 2655922"/>
              <a:gd name="connsiteX3" fmla="*/ 0 w 1431270"/>
              <a:gd name="connsiteY3" fmla="*/ 2162489 h 2655922"/>
              <a:gd name="connsiteX0" fmla="*/ 0 w 2448916"/>
              <a:gd name="connsiteY0" fmla="*/ 1610863 h 2655922"/>
              <a:gd name="connsiteX1" fmla="*/ 1361088 w 2448916"/>
              <a:gd name="connsiteY1" fmla="*/ 0 h 2655922"/>
              <a:gd name="connsiteX2" fmla="*/ 2448916 w 2448916"/>
              <a:gd name="connsiteY2" fmla="*/ 2655922 h 2655922"/>
              <a:gd name="connsiteX3" fmla="*/ 0 w 2448916"/>
              <a:gd name="connsiteY3" fmla="*/ 1610863 h 2655922"/>
              <a:gd name="connsiteX0" fmla="*/ 0 w 1403302"/>
              <a:gd name="connsiteY0" fmla="*/ 1610863 h 2046000"/>
              <a:gd name="connsiteX1" fmla="*/ 1361088 w 1403302"/>
              <a:gd name="connsiteY1" fmla="*/ 0 h 2046000"/>
              <a:gd name="connsiteX2" fmla="*/ 1403302 w 1403302"/>
              <a:gd name="connsiteY2" fmla="*/ 2046000 h 2046000"/>
              <a:gd name="connsiteX3" fmla="*/ 0 w 1403302"/>
              <a:gd name="connsiteY3" fmla="*/ 1610863 h 2046000"/>
              <a:gd name="connsiteX0" fmla="*/ 0 w 1368706"/>
              <a:gd name="connsiteY0" fmla="*/ 1558408 h 2046000"/>
              <a:gd name="connsiteX1" fmla="*/ 1326492 w 1368706"/>
              <a:gd name="connsiteY1" fmla="*/ 0 h 2046000"/>
              <a:gd name="connsiteX2" fmla="*/ 1368706 w 1368706"/>
              <a:gd name="connsiteY2" fmla="*/ 2046000 h 2046000"/>
              <a:gd name="connsiteX3" fmla="*/ 0 w 1368706"/>
              <a:gd name="connsiteY3" fmla="*/ 1558408 h 2046000"/>
              <a:gd name="connsiteX0" fmla="*/ 0 w 1364663"/>
              <a:gd name="connsiteY0" fmla="*/ 1558408 h 2057502"/>
              <a:gd name="connsiteX1" fmla="*/ 1326492 w 1364663"/>
              <a:gd name="connsiteY1" fmla="*/ 0 h 2057502"/>
              <a:gd name="connsiteX2" fmla="*/ 1364663 w 1364663"/>
              <a:gd name="connsiteY2" fmla="*/ 2057502 h 2057502"/>
              <a:gd name="connsiteX3" fmla="*/ 0 w 1364663"/>
              <a:gd name="connsiteY3" fmla="*/ 1558408 h 2057502"/>
              <a:gd name="connsiteX0" fmla="*/ 0 w 1370728"/>
              <a:gd name="connsiteY0" fmla="*/ 1575660 h 2057502"/>
              <a:gd name="connsiteX1" fmla="*/ 1332557 w 1370728"/>
              <a:gd name="connsiteY1" fmla="*/ 0 h 2057502"/>
              <a:gd name="connsiteX2" fmla="*/ 1370728 w 1370728"/>
              <a:gd name="connsiteY2" fmla="*/ 2057502 h 2057502"/>
              <a:gd name="connsiteX3" fmla="*/ 0 w 1370728"/>
              <a:gd name="connsiteY3" fmla="*/ 1575660 h 205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0728" h="2057502">
                <a:moveTo>
                  <a:pt x="0" y="1575660"/>
                </a:moveTo>
                <a:lnTo>
                  <a:pt x="1332557" y="0"/>
                </a:lnTo>
                <a:lnTo>
                  <a:pt x="1370728" y="2057502"/>
                </a:lnTo>
                <a:lnTo>
                  <a:pt x="0" y="1575660"/>
                </a:lnTo>
                <a:close/>
              </a:path>
            </a:pathLst>
          </a:custGeom>
          <a:solidFill>
            <a:srgbClr val="00988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104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Thanks for your Attention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578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圓角矩形 1"/>
          <p:cNvSpPr/>
          <p:nvPr/>
        </p:nvSpPr>
        <p:spPr>
          <a:xfrm>
            <a:off x="362057" y="4741268"/>
            <a:ext cx="1232703" cy="2634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Convolution 1</a:t>
            </a:r>
            <a:endParaRPr lang="zh-TW" altLang="en-US" sz="1400" dirty="0"/>
          </a:p>
        </p:txBody>
      </p:sp>
      <p:sp>
        <p:nvSpPr>
          <p:cNvPr id="3" name="圓角矩形 2"/>
          <p:cNvSpPr/>
          <p:nvPr/>
        </p:nvSpPr>
        <p:spPr>
          <a:xfrm>
            <a:off x="1594761" y="4744771"/>
            <a:ext cx="949664" cy="27042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Activation</a:t>
            </a:r>
            <a:endParaRPr lang="zh-TW" altLang="en-US" sz="1400" dirty="0"/>
          </a:p>
        </p:txBody>
      </p:sp>
      <p:sp>
        <p:nvSpPr>
          <p:cNvPr id="4" name="圓角矩形 3"/>
          <p:cNvSpPr/>
          <p:nvPr/>
        </p:nvSpPr>
        <p:spPr>
          <a:xfrm>
            <a:off x="2544426" y="4744771"/>
            <a:ext cx="792480" cy="27042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Pooling</a:t>
            </a:r>
            <a:endParaRPr lang="zh-TW" altLang="en-US" sz="1400" dirty="0"/>
          </a:p>
        </p:txBody>
      </p:sp>
      <p:sp>
        <p:nvSpPr>
          <p:cNvPr id="5" name="圓角矩形 4"/>
          <p:cNvSpPr/>
          <p:nvPr/>
        </p:nvSpPr>
        <p:spPr>
          <a:xfrm>
            <a:off x="362056" y="4246690"/>
            <a:ext cx="1232703" cy="26344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Input</a:t>
            </a:r>
            <a:endParaRPr lang="zh-TW" altLang="en-US" sz="1400" dirty="0"/>
          </a:p>
        </p:txBody>
      </p:sp>
      <p:sp>
        <p:nvSpPr>
          <p:cNvPr id="6" name="圓角矩形 5"/>
          <p:cNvSpPr/>
          <p:nvPr/>
        </p:nvSpPr>
        <p:spPr>
          <a:xfrm>
            <a:off x="362057" y="6224629"/>
            <a:ext cx="1232703" cy="26344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Linear 1</a:t>
            </a:r>
            <a:endParaRPr lang="zh-TW" altLang="en-US" sz="1400" dirty="0"/>
          </a:p>
        </p:txBody>
      </p:sp>
      <p:sp>
        <p:nvSpPr>
          <p:cNvPr id="7" name="圓角矩形 6"/>
          <p:cNvSpPr/>
          <p:nvPr/>
        </p:nvSpPr>
        <p:spPr>
          <a:xfrm>
            <a:off x="1594760" y="6224627"/>
            <a:ext cx="1232703" cy="26344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Linear 2</a:t>
            </a:r>
            <a:endParaRPr lang="zh-TW" altLang="en-US" sz="1400" dirty="0"/>
          </a:p>
        </p:txBody>
      </p:sp>
      <p:sp>
        <p:nvSpPr>
          <p:cNvPr id="8" name="圓角矩形 7"/>
          <p:cNvSpPr/>
          <p:nvPr/>
        </p:nvSpPr>
        <p:spPr>
          <a:xfrm>
            <a:off x="2827463" y="6224627"/>
            <a:ext cx="1232703" cy="26344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Linear </a:t>
            </a:r>
            <a:r>
              <a:rPr lang="en-US" altLang="zh-TW" sz="1400" dirty="0" smtClean="0"/>
              <a:t>3</a:t>
            </a:r>
            <a:endParaRPr lang="zh-TW" altLang="en-US" sz="1400" dirty="0"/>
          </a:p>
        </p:txBody>
      </p:sp>
      <p:sp>
        <p:nvSpPr>
          <p:cNvPr id="136" name="圓角矩形 135"/>
          <p:cNvSpPr/>
          <p:nvPr/>
        </p:nvSpPr>
        <p:spPr>
          <a:xfrm>
            <a:off x="362057" y="5221025"/>
            <a:ext cx="1232703" cy="2634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Convolution </a:t>
            </a:r>
            <a:r>
              <a:rPr lang="en-US" altLang="zh-TW" sz="1400" dirty="0" smtClean="0"/>
              <a:t>2</a:t>
            </a:r>
            <a:endParaRPr lang="zh-TW" altLang="en-US" sz="1400" dirty="0"/>
          </a:p>
        </p:txBody>
      </p:sp>
      <p:sp>
        <p:nvSpPr>
          <p:cNvPr id="137" name="圓角矩形 136"/>
          <p:cNvSpPr/>
          <p:nvPr/>
        </p:nvSpPr>
        <p:spPr>
          <a:xfrm>
            <a:off x="1594761" y="5221024"/>
            <a:ext cx="949664" cy="27042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Activation</a:t>
            </a:r>
            <a:endParaRPr lang="zh-TW" altLang="en-US" sz="1400" dirty="0"/>
          </a:p>
        </p:txBody>
      </p:sp>
      <p:sp>
        <p:nvSpPr>
          <p:cNvPr id="138" name="圓角矩形 137"/>
          <p:cNvSpPr/>
          <p:nvPr/>
        </p:nvSpPr>
        <p:spPr>
          <a:xfrm>
            <a:off x="2544425" y="5221024"/>
            <a:ext cx="792480" cy="27042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Pooling</a:t>
            </a:r>
            <a:endParaRPr lang="zh-TW" altLang="en-US" sz="1400" dirty="0"/>
          </a:p>
        </p:txBody>
      </p:sp>
      <p:sp>
        <p:nvSpPr>
          <p:cNvPr id="139" name="圓角矩形 138"/>
          <p:cNvSpPr/>
          <p:nvPr/>
        </p:nvSpPr>
        <p:spPr>
          <a:xfrm>
            <a:off x="362057" y="5619042"/>
            <a:ext cx="1232703" cy="2634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Convolution </a:t>
            </a:r>
            <a:r>
              <a:rPr lang="en-US" altLang="zh-TW" sz="1400" dirty="0"/>
              <a:t>3</a:t>
            </a:r>
            <a:endParaRPr lang="zh-TW" altLang="en-US" sz="1400" dirty="0"/>
          </a:p>
        </p:txBody>
      </p:sp>
      <p:sp>
        <p:nvSpPr>
          <p:cNvPr id="140" name="圓角矩形 139"/>
          <p:cNvSpPr/>
          <p:nvPr/>
        </p:nvSpPr>
        <p:spPr>
          <a:xfrm>
            <a:off x="1594761" y="5619041"/>
            <a:ext cx="949664" cy="27042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Activation</a:t>
            </a:r>
            <a:endParaRPr lang="zh-TW" altLang="en-US" sz="1400" dirty="0"/>
          </a:p>
        </p:txBody>
      </p:sp>
      <p:sp>
        <p:nvSpPr>
          <p:cNvPr id="141" name="圓角矩形 140"/>
          <p:cNvSpPr/>
          <p:nvPr/>
        </p:nvSpPr>
        <p:spPr>
          <a:xfrm>
            <a:off x="2544425" y="5619041"/>
            <a:ext cx="792480" cy="27042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Pooling</a:t>
            </a:r>
            <a:endParaRPr lang="zh-TW" altLang="en-US" sz="1400" dirty="0"/>
          </a:p>
        </p:txBody>
      </p:sp>
      <p:sp>
        <p:nvSpPr>
          <p:cNvPr id="142" name="圓角矩形 141"/>
          <p:cNvSpPr/>
          <p:nvPr/>
        </p:nvSpPr>
        <p:spPr>
          <a:xfrm>
            <a:off x="4060166" y="6224626"/>
            <a:ext cx="1232703" cy="26344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400" dirty="0" smtClean="0"/>
              <a:t>Linear 4</a:t>
            </a:r>
            <a:endParaRPr lang="zh-TW" altLang="en-US" sz="1400" dirty="0"/>
          </a:p>
        </p:txBody>
      </p:sp>
      <p:sp>
        <p:nvSpPr>
          <p:cNvPr id="148" name="投影片編號版面配置區 1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24</a:t>
            </a:fld>
            <a:endParaRPr lang="zh-TW" altLang="en-US"/>
          </a:p>
        </p:txBody>
      </p:sp>
      <p:pic>
        <p:nvPicPr>
          <p:cNvPr id="149" name="圖片 148"/>
          <p:cNvPicPr>
            <a:picLocks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 contrast="-30000"/>
                    </a14:imgEffect>
                  </a14:imgLayer>
                </a14:imgProps>
              </a:ext>
            </a:extLst>
          </a:blip>
          <a:srcRect l="27750" t="14592" r="26738" b="4518"/>
          <a:stretch/>
        </p:blipFill>
        <p:spPr>
          <a:xfrm>
            <a:off x="3910287" y="456567"/>
            <a:ext cx="7769534" cy="4416423"/>
          </a:xfrm>
          <a:prstGeom prst="rect">
            <a:avLst/>
          </a:prstGeom>
        </p:spPr>
      </p:pic>
      <p:pic>
        <p:nvPicPr>
          <p:cNvPr id="151" name="圖片 150"/>
          <p:cNvPicPr>
            <a:picLocks/>
          </p:cNvPicPr>
          <p:nvPr/>
        </p:nvPicPr>
        <p:blipFill rotWithShape="1">
          <a:blip r:embed="rId4"/>
          <a:srcRect l="27750" t="14592" r="68133" b="4518"/>
          <a:stretch/>
        </p:blipFill>
        <p:spPr>
          <a:xfrm>
            <a:off x="4193325" y="1808202"/>
            <a:ext cx="702766" cy="4416423"/>
          </a:xfrm>
          <a:prstGeom prst="rect">
            <a:avLst/>
          </a:prstGeom>
        </p:spPr>
      </p:pic>
      <p:grpSp>
        <p:nvGrpSpPr>
          <p:cNvPr id="152" name="群組 151"/>
          <p:cNvGrpSpPr/>
          <p:nvPr/>
        </p:nvGrpSpPr>
        <p:grpSpPr>
          <a:xfrm>
            <a:off x="865633" y="2183477"/>
            <a:ext cx="2407920" cy="1005840"/>
            <a:chOff x="8778240" y="2369820"/>
            <a:chExt cx="2407920" cy="1005840"/>
          </a:xfrm>
        </p:grpSpPr>
        <p:pic>
          <p:nvPicPr>
            <p:cNvPr id="153" name="圖片 152"/>
            <p:cNvPicPr>
              <a:picLocks noChangeAspect="1"/>
            </p:cNvPicPr>
            <p:nvPr/>
          </p:nvPicPr>
          <p:blipFill rotWithShape="1">
            <a:blip r:embed="rId5"/>
            <a:srcRect l="2834" t="67926" r="83999" b="22296"/>
            <a:stretch/>
          </p:blipFill>
          <p:spPr>
            <a:xfrm>
              <a:off x="8778240" y="2369820"/>
              <a:ext cx="2407920" cy="1005840"/>
            </a:xfrm>
            <a:prstGeom prst="rect">
              <a:avLst/>
            </a:prstGeom>
          </p:spPr>
        </p:pic>
        <p:sp>
          <p:nvSpPr>
            <p:cNvPr id="154" name="文字方塊 130"/>
            <p:cNvSpPr txBox="1"/>
            <p:nvPr/>
          </p:nvSpPr>
          <p:spPr>
            <a:xfrm>
              <a:off x="9727968" y="2407920"/>
              <a:ext cx="1312488" cy="461665"/>
            </a:xfrm>
            <a:prstGeom prst="rect">
              <a:avLst/>
            </a:prstGeom>
            <a:solidFill>
              <a:srgbClr val="F5F5F5"/>
            </a:solidFill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400" b="1" dirty="0" smtClean="0">
                  <a:solidFill>
                    <a:srgbClr val="EE3377"/>
                  </a:solidFill>
                </a:rPr>
                <a:t>Model 1</a:t>
              </a:r>
              <a:endParaRPr lang="zh-TW" altLang="en-US" sz="2400" b="1" dirty="0">
                <a:solidFill>
                  <a:srgbClr val="EE3377"/>
                </a:solidFill>
              </a:endParaRPr>
            </a:p>
          </p:txBody>
        </p:sp>
        <p:sp>
          <p:nvSpPr>
            <p:cNvPr id="155" name="文字方塊 130"/>
            <p:cNvSpPr txBox="1"/>
            <p:nvPr/>
          </p:nvSpPr>
          <p:spPr>
            <a:xfrm>
              <a:off x="9727968" y="2891790"/>
              <a:ext cx="1312488" cy="461665"/>
            </a:xfrm>
            <a:prstGeom prst="rect">
              <a:avLst/>
            </a:prstGeom>
            <a:solidFill>
              <a:srgbClr val="F5F5F5"/>
            </a:solidFill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400" b="1" dirty="0" smtClean="0">
                  <a:solidFill>
                    <a:srgbClr val="009887"/>
                  </a:solidFill>
                </a:rPr>
                <a:t>Model 2</a:t>
              </a:r>
              <a:endParaRPr lang="zh-TW" altLang="en-US" sz="2400" b="1" dirty="0">
                <a:solidFill>
                  <a:srgbClr val="00988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620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Data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778239" y="4589463"/>
            <a:ext cx="2569209" cy="1500187"/>
          </a:xfrm>
        </p:spPr>
        <p:txBody>
          <a:bodyPr>
            <a:norm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．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CIFAR10 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圖片 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．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圖片資料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組成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．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分組 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546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57912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CIFAR10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圖片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來源：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torchvision.datasets.CIFAR10</a:t>
            </a: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數量：共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60000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種類：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類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群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2"/>
          <a:srcRect l="39167" t="26890" r="6417" b="42593"/>
          <a:stretch/>
        </p:blipFill>
        <p:spPr>
          <a:xfrm>
            <a:off x="4973320" y="4042336"/>
            <a:ext cx="6766560" cy="2134627"/>
          </a:xfrm>
          <a:prstGeom prst="rect">
            <a:avLst/>
          </a:prstGeom>
        </p:spPr>
      </p:pic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68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0560" y="-1044917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圖片資料組成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每張</a:t>
            </a:r>
            <a:r>
              <a:rPr lang="zh-TW" altLang="en-US" b="1" u="sng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全彩圖片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有一個</a:t>
            </a:r>
            <a:r>
              <a:rPr lang="zh-TW" altLang="en-US" b="1" u="sng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分類標籤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u="sng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全彩圖片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紅、藍、綠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三張單色圖片組成。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u="sng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單色圖片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的資料點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brightnessContrast bright="20000" contrast="5000"/>
                    </a14:imgEffect>
                  </a14:imgLayer>
                </a14:imgProps>
              </a:ext>
            </a:extLst>
          </a:blip>
          <a:srcRect l="31965" t="70134" r="58202" b="11670"/>
          <a:stretch/>
        </p:blipFill>
        <p:spPr>
          <a:xfrm>
            <a:off x="4490650" y="4628766"/>
            <a:ext cx="1800000" cy="1873605"/>
          </a:xfrm>
          <a:prstGeom prst="rect">
            <a:avLst/>
          </a:prstGeom>
        </p:spPr>
      </p:pic>
      <p:cxnSp>
        <p:nvCxnSpPr>
          <p:cNvPr id="23" name="直線接點 22"/>
          <p:cNvCxnSpPr>
            <a:stCxn id="7" idx="1"/>
            <a:endCxn id="4" idx="3"/>
          </p:cNvCxnSpPr>
          <p:nvPr/>
        </p:nvCxnSpPr>
        <p:spPr>
          <a:xfrm flipH="1">
            <a:off x="6290650" y="4717449"/>
            <a:ext cx="2609821" cy="8481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31698" t="69877" r="58112" b="11670"/>
          <a:stretch/>
        </p:blipFill>
        <p:spPr>
          <a:xfrm>
            <a:off x="8900471" y="3433970"/>
            <a:ext cx="2520000" cy="2566957"/>
          </a:xfrm>
          <a:prstGeom prst="rect">
            <a:avLst/>
          </a:prstGeom>
        </p:spPr>
      </p:pic>
      <p:cxnSp>
        <p:nvCxnSpPr>
          <p:cNvPr id="17" name="直線接點 16"/>
          <p:cNvCxnSpPr>
            <a:stCxn id="7" idx="1"/>
            <a:endCxn id="8" idx="3"/>
          </p:cNvCxnSpPr>
          <p:nvPr/>
        </p:nvCxnSpPr>
        <p:spPr>
          <a:xfrm flipH="1">
            <a:off x="7244713" y="4717449"/>
            <a:ext cx="1655758" cy="13812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31962" t="70070" r="58163" b="11670"/>
          <a:stretch/>
        </p:blipFill>
        <p:spPr>
          <a:xfrm>
            <a:off x="5444713" y="3795132"/>
            <a:ext cx="1800000" cy="187225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31982" t="70167" r="58165" b="11670"/>
          <a:stretch/>
        </p:blipFill>
        <p:spPr>
          <a:xfrm>
            <a:off x="6398776" y="2937788"/>
            <a:ext cx="1800000" cy="1866419"/>
          </a:xfrm>
          <a:prstGeom prst="rect">
            <a:avLst/>
          </a:prstGeom>
        </p:spPr>
      </p:pic>
      <p:cxnSp>
        <p:nvCxnSpPr>
          <p:cNvPr id="11" name="直線接點 10"/>
          <p:cNvCxnSpPr>
            <a:stCxn id="7" idx="1"/>
            <a:endCxn id="9" idx="3"/>
          </p:cNvCxnSpPr>
          <p:nvPr/>
        </p:nvCxnSpPr>
        <p:spPr>
          <a:xfrm flipH="1" flipV="1">
            <a:off x="8198776" y="3870998"/>
            <a:ext cx="701695" cy="846451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左大括弧 41"/>
          <p:cNvSpPr/>
          <p:nvPr/>
        </p:nvSpPr>
        <p:spPr>
          <a:xfrm>
            <a:off x="4135120" y="4638926"/>
            <a:ext cx="203130" cy="18736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/>
          <p:cNvSpPr txBox="1"/>
          <p:nvPr/>
        </p:nvSpPr>
        <p:spPr>
          <a:xfrm>
            <a:off x="3213753" y="5391062"/>
            <a:ext cx="125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0070C0"/>
                </a:solidFill>
              </a:rPr>
              <a:t>(32, 32)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10274953" y="6041347"/>
            <a:ext cx="125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0070C0"/>
                </a:solidFill>
              </a:rPr>
              <a:t>(3, 32, 32)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51" name="投影片編號版面配置區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03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487680" y="-475774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資料分組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 set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50000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set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0000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4" name="群組 53"/>
          <p:cNvGrpSpPr/>
          <p:nvPr/>
        </p:nvGrpSpPr>
        <p:grpSpPr>
          <a:xfrm>
            <a:off x="5661864" y="1782953"/>
            <a:ext cx="6194856" cy="4479560"/>
            <a:chOff x="5661864" y="1782953"/>
            <a:chExt cx="6194856" cy="4479560"/>
          </a:xfrm>
        </p:grpSpPr>
        <p:grpSp>
          <p:nvGrpSpPr>
            <p:cNvPr id="48" name="群組 47"/>
            <p:cNvGrpSpPr/>
            <p:nvPr/>
          </p:nvGrpSpPr>
          <p:grpSpPr>
            <a:xfrm>
              <a:off x="6481618" y="2876345"/>
              <a:ext cx="5100782" cy="3323168"/>
              <a:chOff x="6481618" y="2876345"/>
              <a:chExt cx="5100782" cy="3323168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6523493" y="3073559"/>
                <a:ext cx="5058907" cy="2882900"/>
                <a:chOff x="94306" y="1122363"/>
                <a:chExt cx="7261087" cy="4416423"/>
              </a:xfrm>
            </p:grpSpPr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3" name="圖片 12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4" name="群組 13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5" name="右中括弧 14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4" name="右中括弧 23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5" name="直線接點 24"/>
                  <p:cNvCxnSpPr>
                    <a:stCxn id="24" idx="2"/>
                    <a:endCxn id="23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等腰三角形 25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7" name="等腰三角形 26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4" name="向下箭號 3"/>
              <p:cNvSpPr/>
              <p:nvPr/>
            </p:nvSpPr>
            <p:spPr>
              <a:xfrm>
                <a:off x="6511266" y="2876345"/>
                <a:ext cx="177184" cy="342344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59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" name="向下箭號 27"/>
              <p:cNvSpPr/>
              <p:nvPr/>
            </p:nvSpPr>
            <p:spPr>
              <a:xfrm>
                <a:off x="6515487" y="3187620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02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9" name="向下箭號 28"/>
              <p:cNvSpPr/>
              <p:nvPr/>
            </p:nvSpPr>
            <p:spPr>
              <a:xfrm>
                <a:off x="6493972" y="3517979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14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0" name="向下箭號 29"/>
              <p:cNvSpPr/>
              <p:nvPr/>
            </p:nvSpPr>
            <p:spPr>
              <a:xfrm>
                <a:off x="6493972" y="3856966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1" name="向下箭號 30"/>
              <p:cNvSpPr/>
              <p:nvPr/>
            </p:nvSpPr>
            <p:spPr>
              <a:xfrm>
                <a:off x="6501070" y="4184190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2" name="向下箭號 31"/>
              <p:cNvSpPr/>
              <p:nvPr/>
            </p:nvSpPr>
            <p:spPr>
              <a:xfrm>
                <a:off x="6488614" y="4507159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26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3" name="向下箭號 32"/>
              <p:cNvSpPr/>
              <p:nvPr/>
            </p:nvSpPr>
            <p:spPr>
              <a:xfrm>
                <a:off x="6483881" y="4839018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32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4" name="向下箭號 33"/>
              <p:cNvSpPr/>
              <p:nvPr/>
            </p:nvSpPr>
            <p:spPr>
              <a:xfrm>
                <a:off x="6481618" y="5194459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44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5" name="向下箭號 34"/>
              <p:cNvSpPr/>
              <p:nvPr/>
            </p:nvSpPr>
            <p:spPr>
              <a:xfrm>
                <a:off x="6481618" y="5551400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56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6" name="向下箭號 35"/>
              <p:cNvSpPr/>
              <p:nvPr/>
            </p:nvSpPr>
            <p:spPr>
              <a:xfrm>
                <a:off x="6493845" y="5869154"/>
                <a:ext cx="166867" cy="33035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scene3d>
                <a:camera prst="orthographicFront">
                  <a:rot lat="0" lon="0" rev="1668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</p:grpSp>
        <p:sp>
          <p:nvSpPr>
            <p:cNvPr id="38" name="文字方塊 37"/>
            <p:cNvSpPr txBox="1"/>
            <p:nvPr/>
          </p:nvSpPr>
          <p:spPr>
            <a:xfrm>
              <a:off x="5670392" y="2849357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plane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5670392" y="3190243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car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0" name="文字方塊 39"/>
            <p:cNvSpPr txBox="1"/>
            <p:nvPr/>
          </p:nvSpPr>
          <p:spPr>
            <a:xfrm>
              <a:off x="5669783" y="3479006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bird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1" name="文字方塊 38"/>
            <p:cNvSpPr txBox="1"/>
            <p:nvPr/>
          </p:nvSpPr>
          <p:spPr>
            <a:xfrm>
              <a:off x="5662685" y="3798609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cat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2" name="文字方塊 38"/>
            <p:cNvSpPr txBox="1"/>
            <p:nvPr/>
          </p:nvSpPr>
          <p:spPr>
            <a:xfrm>
              <a:off x="5662685" y="4145217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deer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3" name="文字方塊 38"/>
            <p:cNvSpPr txBox="1"/>
            <p:nvPr/>
          </p:nvSpPr>
          <p:spPr>
            <a:xfrm>
              <a:off x="5661864" y="4475490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dog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4" name="文字方塊 38"/>
            <p:cNvSpPr txBox="1"/>
            <p:nvPr/>
          </p:nvSpPr>
          <p:spPr>
            <a:xfrm>
              <a:off x="5661864" y="4843624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frog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5" name="文字方塊 38"/>
            <p:cNvSpPr txBox="1"/>
            <p:nvPr/>
          </p:nvSpPr>
          <p:spPr>
            <a:xfrm>
              <a:off x="5661864" y="5191673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horse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6" name="文字方塊 38"/>
            <p:cNvSpPr txBox="1"/>
            <p:nvPr/>
          </p:nvSpPr>
          <p:spPr>
            <a:xfrm>
              <a:off x="5661864" y="5559807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ship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7" name="文字方塊 38"/>
            <p:cNvSpPr txBox="1"/>
            <p:nvPr/>
          </p:nvSpPr>
          <p:spPr>
            <a:xfrm>
              <a:off x="5661864" y="5893181"/>
              <a:ext cx="77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truck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9" name="左大括弧 48"/>
            <p:cNvSpPr/>
            <p:nvPr/>
          </p:nvSpPr>
          <p:spPr>
            <a:xfrm rot="5400000">
              <a:off x="8344133" y="769856"/>
              <a:ext cx="376547" cy="3417741"/>
            </a:xfrm>
            <a:prstGeom prst="leftBrace">
              <a:avLst>
                <a:gd name="adj1" fmla="val 8333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sp>
          <p:nvSpPr>
            <p:cNvPr id="50" name="左大括弧 49"/>
            <p:cNvSpPr/>
            <p:nvPr/>
          </p:nvSpPr>
          <p:spPr>
            <a:xfrm rot="5400000">
              <a:off x="11046003" y="2130603"/>
              <a:ext cx="376547" cy="696246"/>
            </a:xfrm>
            <a:prstGeom prst="leftBrace">
              <a:avLst>
                <a:gd name="adj1" fmla="val 8333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sp>
          <p:nvSpPr>
            <p:cNvPr id="51" name="文字方塊 50"/>
            <p:cNvSpPr txBox="1"/>
            <p:nvPr/>
          </p:nvSpPr>
          <p:spPr>
            <a:xfrm>
              <a:off x="7931036" y="1782954"/>
              <a:ext cx="1853044" cy="372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Training data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52" name="文字方塊 51"/>
            <p:cNvSpPr txBox="1"/>
            <p:nvPr/>
          </p:nvSpPr>
          <p:spPr>
            <a:xfrm>
              <a:off x="10474732" y="1782953"/>
              <a:ext cx="1381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chemeClr val="accent1">
                      <a:lumMod val="75000"/>
                    </a:schemeClr>
                  </a:solidFill>
                </a:rPr>
                <a:t>Testing data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55" name="投影片編號版面配置區 5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19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TW" altLang="en-US"/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94306" y="1122363"/>
              <a:ext cx="7261087" cy="4416423"/>
              <a:chOff x="94306" y="1122363"/>
              <a:chExt cx="7261087" cy="4416423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94306" y="1122363"/>
                <a:ext cx="7261087" cy="4416423"/>
                <a:chOff x="94306" y="1122363"/>
                <a:chExt cx="7261087" cy="4416423"/>
              </a:xfrm>
            </p:grpSpPr>
            <p:pic>
              <p:nvPicPr>
                <p:cNvPr id="11" name="圖片 10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27750" t="14592" r="35544" b="4518"/>
                <a:stretch/>
              </p:blipFill>
              <p:spPr>
                <a:xfrm>
                  <a:off x="94306" y="1122363"/>
                  <a:ext cx="6266302" cy="4416423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pic>
              <p:nvPicPr>
                <p:cNvPr id="12" name="圖片 11"/>
                <p:cNvPicPr>
                  <a:picLocks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-50000" contrast="-30000"/>
                          </a14:imgEffect>
                        </a14:imgLayer>
                      </a14:imgProps>
                    </a:ext>
                  </a:extLst>
                </a:blip>
                <a:srcRect l="64275" t="14592" r="26917" b="4518"/>
                <a:stretch/>
              </p:blipFill>
              <p:spPr>
                <a:xfrm>
                  <a:off x="6360608" y="1560674"/>
                  <a:ext cx="994785" cy="3520755"/>
                </a:xfrm>
                <a:prstGeom prst="rect">
                  <a:avLst/>
                </a:prstGeom>
                <a:scene3d>
                  <a:camera prst="perspectiveRight">
                    <a:rot lat="0" lon="19200000" rev="0"/>
                  </a:camera>
                  <a:lightRig rig="threePt" dir="t"/>
                </a:scene3d>
              </p:spPr>
            </p:pic>
            <p:grpSp>
              <p:nvGrpSpPr>
                <p:cNvPr id="13" name="群組 12"/>
                <p:cNvGrpSpPr/>
                <p:nvPr/>
              </p:nvGrpSpPr>
              <p:grpSpPr>
                <a:xfrm>
                  <a:off x="5215008" y="1577240"/>
                  <a:ext cx="1399152" cy="3511810"/>
                  <a:chOff x="8807365" y="2316169"/>
                  <a:chExt cx="1034978" cy="3240008"/>
                </a:xfrm>
                <a:scene3d>
                  <a:camera prst="perspectiveRight">
                    <a:rot lat="0" lon="19200000" rev="0"/>
                  </a:camera>
                  <a:lightRig rig="threePt" dir="t"/>
                </a:scene3d>
              </p:grpSpPr>
              <p:sp>
                <p:nvSpPr>
                  <p:cNvPr id="14" name="右中括弧 13"/>
                  <p:cNvSpPr/>
                  <p:nvPr/>
                </p:nvSpPr>
                <p:spPr>
                  <a:xfrm>
                    <a:off x="8812390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5" name="右中括弧 14"/>
                  <p:cNvSpPr/>
                  <p:nvPr/>
                </p:nvSpPr>
                <p:spPr>
                  <a:xfrm flipH="1">
                    <a:off x="9485628" y="2316169"/>
                    <a:ext cx="341643" cy="3240008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6" name="右中括弧 15"/>
                  <p:cNvSpPr/>
                  <p:nvPr/>
                </p:nvSpPr>
                <p:spPr>
                  <a:xfrm>
                    <a:off x="8807365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7" name="右中括弧 16"/>
                  <p:cNvSpPr/>
                  <p:nvPr/>
                </p:nvSpPr>
                <p:spPr>
                  <a:xfrm flipH="1">
                    <a:off x="9485627" y="2676169"/>
                    <a:ext cx="341643" cy="2520006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8" name="右中括弧 17"/>
                  <p:cNvSpPr/>
                  <p:nvPr/>
                </p:nvSpPr>
                <p:spPr>
                  <a:xfrm flipH="1">
                    <a:off x="9485627" y="3038585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右中括弧 18"/>
                  <p:cNvSpPr/>
                  <p:nvPr/>
                </p:nvSpPr>
                <p:spPr>
                  <a:xfrm>
                    <a:off x="8812389" y="3038584"/>
                    <a:ext cx="341643" cy="1800004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0" name="右中括弧 19"/>
                  <p:cNvSpPr/>
                  <p:nvPr/>
                </p:nvSpPr>
                <p:spPr>
                  <a:xfrm>
                    <a:off x="8812389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1" name="右中括弧 20"/>
                  <p:cNvSpPr/>
                  <p:nvPr/>
                </p:nvSpPr>
                <p:spPr>
                  <a:xfrm flipH="1">
                    <a:off x="9500700" y="3395121"/>
                    <a:ext cx="341643" cy="1080002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2" name="右中括弧 21"/>
                  <p:cNvSpPr/>
                  <p:nvPr/>
                </p:nvSpPr>
                <p:spPr>
                  <a:xfrm flipH="1">
                    <a:off x="9480604" y="3755119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sp>
                <p:nvSpPr>
                  <p:cNvPr id="23" name="右中括弧 22"/>
                  <p:cNvSpPr/>
                  <p:nvPr/>
                </p:nvSpPr>
                <p:spPr>
                  <a:xfrm>
                    <a:off x="8807369" y="3755115"/>
                    <a:ext cx="341643" cy="360000"/>
                  </a:xfrm>
                  <a:prstGeom prst="rightBracket">
                    <a:avLst>
                      <a:gd name="adj" fmla="val 93627"/>
                    </a:avLst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 dirty="0"/>
                  </a:p>
                </p:txBody>
              </p:sp>
              <p:cxnSp>
                <p:nvCxnSpPr>
                  <p:cNvPr id="24" name="直線接點 23"/>
                  <p:cNvCxnSpPr>
                    <a:stCxn id="23" idx="2"/>
                    <a:endCxn id="22" idx="2"/>
                  </p:cNvCxnSpPr>
                  <p:nvPr/>
                </p:nvCxnSpPr>
                <p:spPr>
                  <a:xfrm>
                    <a:off x="9149020" y="3935114"/>
                    <a:ext cx="331595" cy="0"/>
                  </a:xfrm>
                  <a:prstGeom prst="lin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等腰三角形 24"/>
                  <p:cNvSpPr/>
                  <p:nvPr/>
                </p:nvSpPr>
                <p:spPr>
                  <a:xfrm rot="5400000">
                    <a:off x="9210147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6" name="等腰三角形 25"/>
                  <p:cNvSpPr/>
                  <p:nvPr/>
                </p:nvSpPr>
                <p:spPr>
                  <a:xfrm rot="16200000" flipH="1">
                    <a:off x="9333234" y="3827103"/>
                    <a:ext cx="120580" cy="216022"/>
                  </a:xfrm>
                  <a:prstGeom prst="triangle">
                    <a:avLst/>
                  </a:prstGeom>
                  <a:ln w="19050">
                    <a:solidFill>
                      <a:schemeClr val="accent5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zh-TW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TW" altLang="en-US"/>
                  </a:p>
                </p:txBody>
              </p:sp>
            </p:grpSp>
          </p:grpSp>
          <p:sp>
            <p:nvSpPr>
              <p:cNvPr id="10" name="文字方塊 36"/>
              <p:cNvSpPr txBox="1"/>
              <p:nvPr/>
            </p:nvSpPr>
            <p:spPr>
              <a:xfrm>
                <a:off x="877865" y="2530452"/>
                <a:ext cx="50672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perspectiveRight">
                    <a:rot lat="0" lon="19200000" rev="0"/>
                  </a:camera>
                  <a:lightRig rig="threePt" dir="t"/>
                </a:scene3d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sz="9600" dirty="0" smtClean="0">
                    <a:solidFill>
                      <a:schemeClr val="bg1">
                        <a:alpha val="30000"/>
                      </a:schemeClr>
                    </a:solidFill>
                  </a:rPr>
                  <a:t>CIFAR 10</a:t>
                </a:r>
                <a:endParaRPr lang="zh-TW" altLang="en-US" sz="9600" dirty="0">
                  <a:solidFill>
                    <a:schemeClr val="bg1">
                      <a:alpha val="30000"/>
                    </a:schemeClr>
                  </a:solidFill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638551" y="-557435"/>
            <a:ext cx="13167360" cy="79095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b="1" dirty="0" smtClean="0">
                <a:solidFill>
                  <a:schemeClr val="bg1"/>
                </a:solidFill>
              </a:rPr>
              <a:t>Convoluted Neural Network Model 1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0070" y="4589463"/>
            <a:ext cx="2967379" cy="1500187"/>
          </a:xfrm>
        </p:spPr>
        <p:txBody>
          <a:bodyPr/>
          <a:lstStyle/>
          <a:p>
            <a:r>
              <a:rPr lang="zh-TW" altLang="en-US" dirty="0" smtClean="0"/>
              <a:t>． </a:t>
            </a:r>
            <a:r>
              <a:rPr lang="en-US" altLang="zh-TW" dirty="0" smtClean="0"/>
              <a:t>Layers of Model 1</a:t>
            </a:r>
          </a:p>
          <a:p>
            <a:r>
              <a:rPr lang="zh-TW" altLang="en-US" dirty="0" smtClean="0"/>
              <a:t>． </a:t>
            </a:r>
            <a:r>
              <a:rPr lang="en-US" altLang="zh-TW" dirty="0" smtClean="0"/>
              <a:t>Convoluted Net 1</a:t>
            </a:r>
          </a:p>
          <a:p>
            <a:r>
              <a:rPr lang="zh-TW" altLang="en-US" dirty="0"/>
              <a:t>． </a:t>
            </a:r>
            <a:r>
              <a:rPr lang="en-US" altLang="zh-TW" dirty="0"/>
              <a:t>Parameters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17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23900" y="-48006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Layers of Model 1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Convolution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 layers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Activation function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Pooling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MaxPool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+ </a:t>
            </a:r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3 Layers</a:t>
            </a:r>
          </a:p>
        </p:txBody>
      </p:sp>
      <p:grpSp>
        <p:nvGrpSpPr>
          <p:cNvPr id="208" name="群組 207"/>
          <p:cNvGrpSpPr/>
          <p:nvPr/>
        </p:nvGrpSpPr>
        <p:grpSpPr>
          <a:xfrm>
            <a:off x="4772909" y="4192972"/>
            <a:ext cx="6580891" cy="2249533"/>
            <a:chOff x="4772909" y="4192972"/>
            <a:chExt cx="6580891" cy="2249533"/>
          </a:xfrm>
        </p:grpSpPr>
        <p:grpSp>
          <p:nvGrpSpPr>
            <p:cNvPr id="204" name="群組 203"/>
            <p:cNvGrpSpPr/>
            <p:nvPr/>
          </p:nvGrpSpPr>
          <p:grpSpPr>
            <a:xfrm>
              <a:off x="4772909" y="4582160"/>
              <a:ext cx="6580891" cy="1860345"/>
              <a:chOff x="3014264" y="3629723"/>
              <a:chExt cx="8357171" cy="2502171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 rotWithShape="1">
              <a:blip r:embed="rId2"/>
              <a:srcRect l="31698" t="69877" r="58112" b="11670"/>
              <a:stretch/>
            </p:blipFill>
            <p:spPr>
              <a:xfrm>
                <a:off x="3014264" y="4250811"/>
                <a:ext cx="1252786" cy="1276130"/>
              </a:xfrm>
              <a:prstGeom prst="rect">
                <a:avLst/>
              </a:prstGeom>
            </p:spPr>
          </p:pic>
          <p:sp>
            <p:nvSpPr>
              <p:cNvPr id="4" name="橢圓 3"/>
              <p:cNvSpPr/>
              <p:nvPr/>
            </p:nvSpPr>
            <p:spPr>
              <a:xfrm>
                <a:off x="5338823" y="426638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橢圓 7"/>
              <p:cNvSpPr/>
              <p:nvPr/>
            </p:nvSpPr>
            <p:spPr>
              <a:xfrm>
                <a:off x="5356458" y="46846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橢圓 8"/>
              <p:cNvSpPr/>
              <p:nvPr/>
            </p:nvSpPr>
            <p:spPr>
              <a:xfrm>
                <a:off x="5356458" y="510043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橢圓 10"/>
              <p:cNvSpPr/>
              <p:nvPr/>
            </p:nvSpPr>
            <p:spPr>
              <a:xfrm>
                <a:off x="6905054" y="36297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橢圓 11"/>
              <p:cNvSpPr/>
              <p:nvPr/>
            </p:nvSpPr>
            <p:spPr>
              <a:xfrm>
                <a:off x="6922689" y="404802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橢圓 12"/>
              <p:cNvSpPr/>
              <p:nvPr/>
            </p:nvSpPr>
            <p:spPr>
              <a:xfrm>
                <a:off x="6922689" y="446378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橢圓 13"/>
              <p:cNvSpPr/>
              <p:nvPr/>
            </p:nvSpPr>
            <p:spPr>
              <a:xfrm>
                <a:off x="6924958" y="48795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5" name="橢圓 14"/>
              <p:cNvSpPr/>
              <p:nvPr/>
            </p:nvSpPr>
            <p:spPr>
              <a:xfrm>
                <a:off x="6942593" y="52978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6" name="橢圓 15"/>
              <p:cNvSpPr/>
              <p:nvPr/>
            </p:nvSpPr>
            <p:spPr>
              <a:xfrm>
                <a:off x="6942593" y="57135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" name="橢圓 17"/>
              <p:cNvSpPr/>
              <p:nvPr/>
            </p:nvSpPr>
            <p:spPr>
              <a:xfrm>
                <a:off x="8381565" y="383775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橢圓 18"/>
              <p:cNvSpPr/>
              <p:nvPr/>
            </p:nvSpPr>
            <p:spPr>
              <a:xfrm>
                <a:off x="8381565" y="425350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橢圓 19"/>
              <p:cNvSpPr/>
              <p:nvPr/>
            </p:nvSpPr>
            <p:spPr>
              <a:xfrm>
                <a:off x="8383834" y="466925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" name="橢圓 20"/>
              <p:cNvSpPr/>
              <p:nvPr/>
            </p:nvSpPr>
            <p:spPr>
              <a:xfrm>
                <a:off x="8401469" y="508756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" name="橢圓 21"/>
              <p:cNvSpPr/>
              <p:nvPr/>
            </p:nvSpPr>
            <p:spPr>
              <a:xfrm>
                <a:off x="8401469" y="550331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3" name="橢圓 22"/>
              <p:cNvSpPr/>
              <p:nvPr/>
            </p:nvSpPr>
            <p:spPr>
              <a:xfrm>
                <a:off x="8585780" y="36297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" name="橢圓 23"/>
              <p:cNvSpPr/>
              <p:nvPr/>
            </p:nvSpPr>
            <p:spPr>
              <a:xfrm>
                <a:off x="8603415" y="404802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橢圓 24"/>
              <p:cNvSpPr/>
              <p:nvPr/>
            </p:nvSpPr>
            <p:spPr>
              <a:xfrm>
                <a:off x="8603415" y="446378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橢圓 25"/>
              <p:cNvSpPr/>
              <p:nvPr/>
            </p:nvSpPr>
            <p:spPr>
              <a:xfrm>
                <a:off x="8605684" y="48795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7" name="橢圓 26"/>
              <p:cNvSpPr/>
              <p:nvPr/>
            </p:nvSpPr>
            <p:spPr>
              <a:xfrm>
                <a:off x="8623319" y="52978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8" name="橢圓 27"/>
              <p:cNvSpPr/>
              <p:nvPr/>
            </p:nvSpPr>
            <p:spPr>
              <a:xfrm>
                <a:off x="8623319" y="57135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0" name="橢圓 29"/>
              <p:cNvSpPr/>
              <p:nvPr/>
            </p:nvSpPr>
            <p:spPr>
              <a:xfrm>
                <a:off x="8836836" y="385318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1" name="橢圓 30"/>
              <p:cNvSpPr/>
              <p:nvPr/>
            </p:nvSpPr>
            <p:spPr>
              <a:xfrm>
                <a:off x="8836836" y="42689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橢圓 31"/>
              <p:cNvSpPr/>
              <p:nvPr/>
            </p:nvSpPr>
            <p:spPr>
              <a:xfrm>
                <a:off x="8839105" y="46846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3" name="橢圓 32"/>
              <p:cNvSpPr/>
              <p:nvPr/>
            </p:nvSpPr>
            <p:spPr>
              <a:xfrm>
                <a:off x="8856740" y="510299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4" name="橢圓 33"/>
              <p:cNvSpPr/>
              <p:nvPr/>
            </p:nvSpPr>
            <p:spPr>
              <a:xfrm>
                <a:off x="8856740" y="551874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35" name="直線接點 34"/>
              <p:cNvCxnSpPr>
                <a:stCxn id="9" idx="6"/>
                <a:endCxn id="12" idx="2"/>
              </p:cNvCxnSpPr>
              <p:nvPr/>
            </p:nvCxnSpPr>
            <p:spPr>
              <a:xfrm flipV="1">
                <a:off x="5737458" y="4257182"/>
                <a:ext cx="1185231" cy="10524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接點 37"/>
              <p:cNvCxnSpPr>
                <a:stCxn id="9" idx="6"/>
                <a:endCxn id="16" idx="2"/>
              </p:cNvCxnSpPr>
              <p:nvPr/>
            </p:nvCxnSpPr>
            <p:spPr>
              <a:xfrm>
                <a:off x="5737458" y="5309592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線接點 40"/>
              <p:cNvCxnSpPr>
                <a:stCxn id="8" idx="6"/>
                <a:endCxn id="15" idx="2"/>
              </p:cNvCxnSpPr>
              <p:nvPr/>
            </p:nvCxnSpPr>
            <p:spPr>
              <a:xfrm>
                <a:off x="5737458" y="4893841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>
                <a:stCxn id="8" idx="6"/>
                <a:endCxn id="11" idx="2"/>
              </p:cNvCxnSpPr>
              <p:nvPr/>
            </p:nvCxnSpPr>
            <p:spPr>
              <a:xfrm flipV="1">
                <a:off x="5737458" y="3838876"/>
                <a:ext cx="1167596" cy="10549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>
                <a:stCxn id="9" idx="6"/>
                <a:endCxn id="15" idx="2"/>
              </p:cNvCxnSpPr>
              <p:nvPr/>
            </p:nvCxnSpPr>
            <p:spPr>
              <a:xfrm>
                <a:off x="5737458" y="5309592"/>
                <a:ext cx="1205135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>
                <a:stCxn id="9" idx="6"/>
                <a:endCxn id="14" idx="2"/>
              </p:cNvCxnSpPr>
              <p:nvPr/>
            </p:nvCxnSpPr>
            <p:spPr>
              <a:xfrm flipV="1">
                <a:off x="5737458" y="5088684"/>
                <a:ext cx="1187500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>
                <a:stCxn id="9" idx="6"/>
                <a:endCxn id="13" idx="2"/>
              </p:cNvCxnSpPr>
              <p:nvPr/>
            </p:nvCxnSpPr>
            <p:spPr>
              <a:xfrm flipV="1">
                <a:off x="5737458" y="4672933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接點 55"/>
              <p:cNvCxnSpPr>
                <a:stCxn id="9" idx="6"/>
                <a:endCxn id="11" idx="2"/>
              </p:cNvCxnSpPr>
              <p:nvPr/>
            </p:nvCxnSpPr>
            <p:spPr>
              <a:xfrm flipV="1">
                <a:off x="5737458" y="3838876"/>
                <a:ext cx="1167596" cy="1470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接點 58"/>
              <p:cNvCxnSpPr>
                <a:stCxn id="8" idx="6"/>
                <a:endCxn id="16" idx="2"/>
              </p:cNvCxnSpPr>
              <p:nvPr/>
            </p:nvCxnSpPr>
            <p:spPr>
              <a:xfrm>
                <a:off x="5737458" y="4893841"/>
                <a:ext cx="1205135" cy="10289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接點 61"/>
              <p:cNvCxnSpPr>
                <a:stCxn id="8" idx="6"/>
                <a:endCxn id="14" idx="2"/>
              </p:cNvCxnSpPr>
              <p:nvPr/>
            </p:nvCxnSpPr>
            <p:spPr>
              <a:xfrm>
                <a:off x="5737458" y="4893841"/>
                <a:ext cx="1187500" cy="1948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接點 64"/>
              <p:cNvCxnSpPr>
                <a:stCxn id="8" idx="6"/>
                <a:endCxn id="13" idx="2"/>
              </p:cNvCxnSpPr>
              <p:nvPr/>
            </p:nvCxnSpPr>
            <p:spPr>
              <a:xfrm flipV="1">
                <a:off x="5737458" y="4672933"/>
                <a:ext cx="1185231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接點 67"/>
              <p:cNvCxnSpPr>
                <a:stCxn id="8" idx="6"/>
                <a:endCxn id="12" idx="2"/>
              </p:cNvCxnSpPr>
              <p:nvPr/>
            </p:nvCxnSpPr>
            <p:spPr>
              <a:xfrm flipV="1">
                <a:off x="5737458" y="4257182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接點 70"/>
              <p:cNvCxnSpPr>
                <a:stCxn id="4" idx="6"/>
                <a:endCxn id="16" idx="2"/>
              </p:cNvCxnSpPr>
              <p:nvPr/>
            </p:nvCxnSpPr>
            <p:spPr>
              <a:xfrm>
                <a:off x="5719823" y="4475535"/>
                <a:ext cx="1222770" cy="14472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接點 73"/>
              <p:cNvCxnSpPr>
                <a:stCxn id="4" idx="6"/>
                <a:endCxn id="15" idx="2"/>
              </p:cNvCxnSpPr>
              <p:nvPr/>
            </p:nvCxnSpPr>
            <p:spPr>
              <a:xfrm>
                <a:off x="5719823" y="4475535"/>
                <a:ext cx="1222770" cy="10314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接點 77"/>
              <p:cNvCxnSpPr>
                <a:stCxn id="4" idx="6"/>
                <a:endCxn id="14" idx="2"/>
              </p:cNvCxnSpPr>
              <p:nvPr/>
            </p:nvCxnSpPr>
            <p:spPr>
              <a:xfrm>
                <a:off x="5719823" y="4475535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接點 80"/>
              <p:cNvCxnSpPr>
                <a:stCxn id="4" idx="6"/>
                <a:endCxn id="13" idx="2"/>
              </p:cNvCxnSpPr>
              <p:nvPr/>
            </p:nvCxnSpPr>
            <p:spPr>
              <a:xfrm>
                <a:off x="5719823" y="4475535"/>
                <a:ext cx="1202866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接點 83"/>
              <p:cNvCxnSpPr>
                <a:stCxn id="4" idx="6"/>
                <a:endCxn id="12" idx="2"/>
              </p:cNvCxnSpPr>
              <p:nvPr/>
            </p:nvCxnSpPr>
            <p:spPr>
              <a:xfrm flipV="1">
                <a:off x="5719823" y="4257182"/>
                <a:ext cx="1202866" cy="2183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接點 86"/>
              <p:cNvCxnSpPr>
                <a:stCxn id="4" idx="6"/>
                <a:endCxn id="11" idx="2"/>
              </p:cNvCxnSpPr>
              <p:nvPr/>
            </p:nvCxnSpPr>
            <p:spPr>
              <a:xfrm flipV="1">
                <a:off x="5719823" y="3838876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接點 89"/>
              <p:cNvCxnSpPr>
                <a:stCxn id="16" idx="6"/>
                <a:endCxn id="22" idx="2"/>
              </p:cNvCxnSpPr>
              <p:nvPr/>
            </p:nvCxnSpPr>
            <p:spPr>
              <a:xfrm flipV="1">
                <a:off x="7323593" y="5712466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接點 92"/>
              <p:cNvCxnSpPr>
                <a:stCxn id="16" idx="6"/>
                <a:endCxn id="20" idx="2"/>
              </p:cNvCxnSpPr>
              <p:nvPr/>
            </p:nvCxnSpPr>
            <p:spPr>
              <a:xfrm flipV="1">
                <a:off x="7323593" y="4878409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接點 95"/>
              <p:cNvCxnSpPr>
                <a:stCxn id="16" idx="6"/>
                <a:endCxn id="18" idx="2"/>
              </p:cNvCxnSpPr>
              <p:nvPr/>
            </p:nvCxnSpPr>
            <p:spPr>
              <a:xfrm flipV="1">
                <a:off x="7323593" y="4046907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接點 98"/>
              <p:cNvCxnSpPr>
                <a:stCxn id="15" idx="6"/>
                <a:endCxn id="21" idx="2"/>
              </p:cNvCxnSpPr>
              <p:nvPr/>
            </p:nvCxnSpPr>
            <p:spPr>
              <a:xfrm flipV="1">
                <a:off x="7323593" y="529671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線接點 101"/>
              <p:cNvCxnSpPr>
                <a:stCxn id="15" idx="6"/>
                <a:endCxn id="19" idx="2"/>
              </p:cNvCxnSpPr>
              <p:nvPr/>
            </p:nvCxnSpPr>
            <p:spPr>
              <a:xfrm flipV="1">
                <a:off x="7323593" y="4462658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線接點 104"/>
              <p:cNvCxnSpPr>
                <a:stCxn id="13" idx="6"/>
                <a:endCxn id="22" idx="2"/>
              </p:cNvCxnSpPr>
              <p:nvPr/>
            </p:nvCxnSpPr>
            <p:spPr>
              <a:xfrm>
                <a:off x="7303689" y="4672933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線接點 107"/>
              <p:cNvCxnSpPr>
                <a:stCxn id="13" idx="6"/>
                <a:endCxn id="20" idx="2"/>
              </p:cNvCxnSpPr>
              <p:nvPr/>
            </p:nvCxnSpPr>
            <p:spPr>
              <a:xfrm>
                <a:off x="7303689" y="4672933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接點 111"/>
              <p:cNvCxnSpPr>
                <a:stCxn id="13" idx="6"/>
                <a:endCxn id="18" idx="2"/>
              </p:cNvCxnSpPr>
              <p:nvPr/>
            </p:nvCxnSpPr>
            <p:spPr>
              <a:xfrm flipV="1">
                <a:off x="7303689" y="4046907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線接點 114"/>
              <p:cNvCxnSpPr>
                <a:stCxn id="12" idx="6"/>
                <a:endCxn id="21" idx="2"/>
              </p:cNvCxnSpPr>
              <p:nvPr/>
            </p:nvCxnSpPr>
            <p:spPr>
              <a:xfrm>
                <a:off x="7303689" y="425718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/>
              <p:cNvCxnSpPr>
                <a:stCxn id="12" idx="6"/>
                <a:endCxn id="19" idx="2"/>
              </p:cNvCxnSpPr>
              <p:nvPr/>
            </p:nvCxnSpPr>
            <p:spPr>
              <a:xfrm>
                <a:off x="7303689" y="4257182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/>
              <p:cNvCxnSpPr>
                <a:stCxn id="11" idx="6"/>
                <a:endCxn id="22" idx="2"/>
              </p:cNvCxnSpPr>
              <p:nvPr/>
            </p:nvCxnSpPr>
            <p:spPr>
              <a:xfrm>
                <a:off x="7286054" y="3838876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/>
              <p:cNvCxnSpPr>
                <a:stCxn id="11" idx="6"/>
                <a:endCxn id="20" idx="2"/>
              </p:cNvCxnSpPr>
              <p:nvPr/>
            </p:nvCxnSpPr>
            <p:spPr>
              <a:xfrm>
                <a:off x="7286054" y="3838876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接點 127"/>
              <p:cNvCxnSpPr>
                <a:stCxn id="11" idx="6"/>
                <a:endCxn id="18" idx="2"/>
              </p:cNvCxnSpPr>
              <p:nvPr/>
            </p:nvCxnSpPr>
            <p:spPr>
              <a:xfrm>
                <a:off x="7286054" y="3838876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接點 131"/>
              <p:cNvCxnSpPr>
                <a:stCxn id="14" idx="6"/>
                <a:endCxn id="22" idx="2"/>
              </p:cNvCxnSpPr>
              <p:nvPr/>
            </p:nvCxnSpPr>
            <p:spPr>
              <a:xfrm>
                <a:off x="7305958" y="5088684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線接點 134"/>
              <p:cNvCxnSpPr>
                <a:stCxn id="14" idx="6"/>
                <a:endCxn id="20" idx="2"/>
              </p:cNvCxnSpPr>
              <p:nvPr/>
            </p:nvCxnSpPr>
            <p:spPr>
              <a:xfrm flipV="1">
                <a:off x="7305958" y="4878409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接點 138"/>
              <p:cNvCxnSpPr>
                <a:stCxn id="14" idx="6"/>
              </p:cNvCxnSpPr>
              <p:nvPr/>
            </p:nvCxnSpPr>
            <p:spPr>
              <a:xfrm flipV="1">
                <a:off x="7305958" y="4104782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線接點 141"/>
              <p:cNvCxnSpPr>
                <a:stCxn id="12" idx="6"/>
                <a:endCxn id="23" idx="2"/>
              </p:cNvCxnSpPr>
              <p:nvPr/>
            </p:nvCxnSpPr>
            <p:spPr>
              <a:xfrm flipV="1">
                <a:off x="7303689" y="3838876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線接點 144"/>
              <p:cNvCxnSpPr>
                <a:stCxn id="15" idx="6"/>
                <a:endCxn id="28" idx="2"/>
              </p:cNvCxnSpPr>
              <p:nvPr/>
            </p:nvCxnSpPr>
            <p:spPr>
              <a:xfrm>
                <a:off x="7323593" y="5506990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1" name="向右箭號 200"/>
              <p:cNvSpPr/>
              <p:nvPr/>
            </p:nvSpPr>
            <p:spPr>
              <a:xfrm>
                <a:off x="9519165" y="4782109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2" name="圓角矩形 201"/>
              <p:cNvSpPr/>
              <p:nvPr/>
            </p:nvSpPr>
            <p:spPr>
              <a:xfrm>
                <a:off x="10326934" y="4596733"/>
                <a:ext cx="1044501" cy="59596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Linear layers</a:t>
                </a:r>
                <a:endParaRPr lang="zh-TW" altLang="en-US" dirty="0"/>
              </a:p>
            </p:txBody>
          </p:sp>
          <p:sp>
            <p:nvSpPr>
              <p:cNvPr id="203" name="向右箭號 202"/>
              <p:cNvSpPr/>
              <p:nvPr/>
            </p:nvSpPr>
            <p:spPr>
              <a:xfrm>
                <a:off x="4540143" y="4775671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05" name="文字方塊 204"/>
            <p:cNvSpPr txBox="1"/>
            <p:nvPr/>
          </p:nvSpPr>
          <p:spPr>
            <a:xfrm>
              <a:off x="6239153" y="4711292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3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  <p:sp>
          <p:nvSpPr>
            <p:cNvPr id="206" name="文字方塊 205"/>
            <p:cNvSpPr txBox="1"/>
            <p:nvPr/>
          </p:nvSpPr>
          <p:spPr>
            <a:xfrm>
              <a:off x="7497978" y="4192973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6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  <p:sp>
          <p:nvSpPr>
            <p:cNvPr id="207" name="文字方塊 206"/>
            <p:cNvSpPr txBox="1"/>
            <p:nvPr/>
          </p:nvSpPr>
          <p:spPr>
            <a:xfrm>
              <a:off x="8757818" y="4192972"/>
              <a:ext cx="125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smtClean="0">
                  <a:solidFill>
                    <a:srgbClr val="0070C0"/>
                  </a:solidFill>
                </a:rPr>
                <a:t>16 channels</a:t>
              </a:r>
              <a:endParaRPr lang="zh-TW" altLang="en-US" sz="1400" dirty="0">
                <a:solidFill>
                  <a:srgbClr val="0070C0"/>
                </a:solidFill>
              </a:endParaRPr>
            </a:p>
          </p:txBody>
        </p:sp>
      </p:grpSp>
      <p:sp>
        <p:nvSpPr>
          <p:cNvPr id="209" name="投影片編號版面配置區 20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05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749299" y="-480060"/>
            <a:ext cx="13167360" cy="79095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Convolution Net 1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6" name="群組 35"/>
          <p:cNvGrpSpPr/>
          <p:nvPr/>
        </p:nvGrpSpPr>
        <p:grpSpPr>
          <a:xfrm>
            <a:off x="1063436" y="2535872"/>
            <a:ext cx="10065128" cy="3641091"/>
            <a:chOff x="1063436" y="2535872"/>
            <a:chExt cx="10065128" cy="3641091"/>
          </a:xfrm>
        </p:grpSpPr>
        <p:grpSp>
          <p:nvGrpSpPr>
            <p:cNvPr id="204" name="群組 203"/>
            <p:cNvGrpSpPr/>
            <p:nvPr/>
          </p:nvGrpSpPr>
          <p:grpSpPr>
            <a:xfrm>
              <a:off x="1063436" y="3325237"/>
              <a:ext cx="10065128" cy="2851726"/>
              <a:chOff x="3014264" y="3629723"/>
              <a:chExt cx="8357171" cy="2502171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 rotWithShape="1">
              <a:blip r:embed="rId2"/>
              <a:srcRect l="31698" t="69877" r="58112" b="11670"/>
              <a:stretch/>
            </p:blipFill>
            <p:spPr>
              <a:xfrm>
                <a:off x="3014264" y="4250811"/>
                <a:ext cx="1252786" cy="1276130"/>
              </a:xfrm>
              <a:prstGeom prst="rect">
                <a:avLst/>
              </a:prstGeom>
            </p:spPr>
          </p:pic>
          <p:sp>
            <p:nvSpPr>
              <p:cNvPr id="4" name="橢圓 3"/>
              <p:cNvSpPr/>
              <p:nvPr/>
            </p:nvSpPr>
            <p:spPr>
              <a:xfrm>
                <a:off x="5338823" y="426638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橢圓 7"/>
              <p:cNvSpPr/>
              <p:nvPr/>
            </p:nvSpPr>
            <p:spPr>
              <a:xfrm>
                <a:off x="5356458" y="46846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橢圓 8"/>
              <p:cNvSpPr/>
              <p:nvPr/>
            </p:nvSpPr>
            <p:spPr>
              <a:xfrm>
                <a:off x="5356458" y="510043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橢圓 10"/>
              <p:cNvSpPr/>
              <p:nvPr/>
            </p:nvSpPr>
            <p:spPr>
              <a:xfrm>
                <a:off x="6905054" y="36297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橢圓 11"/>
              <p:cNvSpPr/>
              <p:nvPr/>
            </p:nvSpPr>
            <p:spPr>
              <a:xfrm>
                <a:off x="6922689" y="404802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橢圓 12"/>
              <p:cNvSpPr/>
              <p:nvPr/>
            </p:nvSpPr>
            <p:spPr>
              <a:xfrm>
                <a:off x="6922689" y="446378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橢圓 13"/>
              <p:cNvSpPr/>
              <p:nvPr/>
            </p:nvSpPr>
            <p:spPr>
              <a:xfrm>
                <a:off x="6924958" y="48795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5" name="橢圓 14"/>
              <p:cNvSpPr/>
              <p:nvPr/>
            </p:nvSpPr>
            <p:spPr>
              <a:xfrm>
                <a:off x="6942593" y="52978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6" name="橢圓 15"/>
              <p:cNvSpPr/>
              <p:nvPr/>
            </p:nvSpPr>
            <p:spPr>
              <a:xfrm>
                <a:off x="6942593" y="57135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18" name="橢圓 17"/>
              <p:cNvSpPr/>
              <p:nvPr/>
            </p:nvSpPr>
            <p:spPr>
              <a:xfrm>
                <a:off x="8381565" y="383775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橢圓 18"/>
              <p:cNvSpPr/>
              <p:nvPr/>
            </p:nvSpPr>
            <p:spPr>
              <a:xfrm>
                <a:off x="8381565" y="425350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橢圓 19"/>
              <p:cNvSpPr/>
              <p:nvPr/>
            </p:nvSpPr>
            <p:spPr>
              <a:xfrm>
                <a:off x="8383834" y="466925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1" name="橢圓 20"/>
              <p:cNvSpPr/>
              <p:nvPr/>
            </p:nvSpPr>
            <p:spPr>
              <a:xfrm>
                <a:off x="8401469" y="5087562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2" name="橢圓 21"/>
              <p:cNvSpPr/>
              <p:nvPr/>
            </p:nvSpPr>
            <p:spPr>
              <a:xfrm>
                <a:off x="8401469" y="550331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3" name="橢圓 22"/>
              <p:cNvSpPr/>
              <p:nvPr/>
            </p:nvSpPr>
            <p:spPr>
              <a:xfrm>
                <a:off x="8585780" y="3629723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" name="橢圓 23"/>
              <p:cNvSpPr/>
              <p:nvPr/>
            </p:nvSpPr>
            <p:spPr>
              <a:xfrm>
                <a:off x="8603415" y="4048029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橢圓 24"/>
              <p:cNvSpPr/>
              <p:nvPr/>
            </p:nvSpPr>
            <p:spPr>
              <a:xfrm>
                <a:off x="8603415" y="4463780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橢圓 25"/>
              <p:cNvSpPr/>
              <p:nvPr/>
            </p:nvSpPr>
            <p:spPr>
              <a:xfrm>
                <a:off x="8605684" y="4879531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7" name="橢圓 26"/>
              <p:cNvSpPr/>
              <p:nvPr/>
            </p:nvSpPr>
            <p:spPr>
              <a:xfrm>
                <a:off x="8623319" y="52978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28" name="橢圓 27"/>
              <p:cNvSpPr/>
              <p:nvPr/>
            </p:nvSpPr>
            <p:spPr>
              <a:xfrm>
                <a:off x="8623319" y="57135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0" name="橢圓 29"/>
              <p:cNvSpPr/>
              <p:nvPr/>
            </p:nvSpPr>
            <p:spPr>
              <a:xfrm>
                <a:off x="8836836" y="3853186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1" name="橢圓 30"/>
              <p:cNvSpPr/>
              <p:nvPr/>
            </p:nvSpPr>
            <p:spPr>
              <a:xfrm>
                <a:off x="8836836" y="4268937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橢圓 31"/>
              <p:cNvSpPr/>
              <p:nvPr/>
            </p:nvSpPr>
            <p:spPr>
              <a:xfrm>
                <a:off x="8839105" y="4684688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3" name="橢圓 32"/>
              <p:cNvSpPr/>
              <p:nvPr/>
            </p:nvSpPr>
            <p:spPr>
              <a:xfrm>
                <a:off x="8856740" y="5102994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sp>
            <p:nvSpPr>
              <p:cNvPr id="34" name="橢圓 33"/>
              <p:cNvSpPr/>
              <p:nvPr/>
            </p:nvSpPr>
            <p:spPr>
              <a:xfrm>
                <a:off x="8856740" y="5518745"/>
                <a:ext cx="381000" cy="418306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TW" altLang="en-US"/>
              </a:p>
            </p:txBody>
          </p:sp>
          <p:cxnSp>
            <p:nvCxnSpPr>
              <p:cNvPr id="35" name="直線接點 34"/>
              <p:cNvCxnSpPr>
                <a:stCxn id="9" idx="6"/>
                <a:endCxn id="12" idx="2"/>
              </p:cNvCxnSpPr>
              <p:nvPr/>
            </p:nvCxnSpPr>
            <p:spPr>
              <a:xfrm flipV="1">
                <a:off x="5737458" y="4257182"/>
                <a:ext cx="1185231" cy="10524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接點 37"/>
              <p:cNvCxnSpPr>
                <a:stCxn id="9" idx="6"/>
                <a:endCxn id="16" idx="2"/>
              </p:cNvCxnSpPr>
              <p:nvPr/>
            </p:nvCxnSpPr>
            <p:spPr>
              <a:xfrm>
                <a:off x="5737458" y="5309592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線接點 40"/>
              <p:cNvCxnSpPr>
                <a:stCxn id="8" idx="6"/>
                <a:endCxn id="15" idx="2"/>
              </p:cNvCxnSpPr>
              <p:nvPr/>
            </p:nvCxnSpPr>
            <p:spPr>
              <a:xfrm>
                <a:off x="5737458" y="4893841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>
                <a:stCxn id="8" idx="6"/>
                <a:endCxn id="11" idx="2"/>
              </p:cNvCxnSpPr>
              <p:nvPr/>
            </p:nvCxnSpPr>
            <p:spPr>
              <a:xfrm flipV="1">
                <a:off x="5737458" y="3838876"/>
                <a:ext cx="1167596" cy="10549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>
                <a:stCxn id="9" idx="6"/>
                <a:endCxn id="15" idx="2"/>
              </p:cNvCxnSpPr>
              <p:nvPr/>
            </p:nvCxnSpPr>
            <p:spPr>
              <a:xfrm>
                <a:off x="5737458" y="5309592"/>
                <a:ext cx="1205135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>
                <a:stCxn id="9" idx="6"/>
                <a:endCxn id="14" idx="2"/>
              </p:cNvCxnSpPr>
              <p:nvPr/>
            </p:nvCxnSpPr>
            <p:spPr>
              <a:xfrm flipV="1">
                <a:off x="5737458" y="5088684"/>
                <a:ext cx="1187500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>
                <a:stCxn id="9" idx="6"/>
                <a:endCxn id="13" idx="2"/>
              </p:cNvCxnSpPr>
              <p:nvPr/>
            </p:nvCxnSpPr>
            <p:spPr>
              <a:xfrm flipV="1">
                <a:off x="5737458" y="4672933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接點 55"/>
              <p:cNvCxnSpPr>
                <a:stCxn id="9" idx="6"/>
                <a:endCxn id="11" idx="2"/>
              </p:cNvCxnSpPr>
              <p:nvPr/>
            </p:nvCxnSpPr>
            <p:spPr>
              <a:xfrm flipV="1">
                <a:off x="5737458" y="3838876"/>
                <a:ext cx="1167596" cy="1470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接點 58"/>
              <p:cNvCxnSpPr>
                <a:stCxn id="8" idx="6"/>
                <a:endCxn id="16" idx="2"/>
              </p:cNvCxnSpPr>
              <p:nvPr/>
            </p:nvCxnSpPr>
            <p:spPr>
              <a:xfrm>
                <a:off x="5737458" y="4893841"/>
                <a:ext cx="1205135" cy="10289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接點 61"/>
              <p:cNvCxnSpPr>
                <a:stCxn id="8" idx="6"/>
                <a:endCxn id="14" idx="2"/>
              </p:cNvCxnSpPr>
              <p:nvPr/>
            </p:nvCxnSpPr>
            <p:spPr>
              <a:xfrm>
                <a:off x="5737458" y="4893841"/>
                <a:ext cx="1187500" cy="1948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接點 64"/>
              <p:cNvCxnSpPr>
                <a:stCxn id="8" idx="6"/>
                <a:endCxn id="13" idx="2"/>
              </p:cNvCxnSpPr>
              <p:nvPr/>
            </p:nvCxnSpPr>
            <p:spPr>
              <a:xfrm flipV="1">
                <a:off x="5737458" y="4672933"/>
                <a:ext cx="1185231" cy="220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接點 67"/>
              <p:cNvCxnSpPr>
                <a:stCxn id="8" idx="6"/>
                <a:endCxn id="12" idx="2"/>
              </p:cNvCxnSpPr>
              <p:nvPr/>
            </p:nvCxnSpPr>
            <p:spPr>
              <a:xfrm flipV="1">
                <a:off x="5737458" y="4257182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接點 70"/>
              <p:cNvCxnSpPr>
                <a:stCxn id="4" idx="6"/>
                <a:endCxn id="16" idx="2"/>
              </p:cNvCxnSpPr>
              <p:nvPr/>
            </p:nvCxnSpPr>
            <p:spPr>
              <a:xfrm>
                <a:off x="5719823" y="4475535"/>
                <a:ext cx="1222770" cy="14472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接點 73"/>
              <p:cNvCxnSpPr>
                <a:stCxn id="4" idx="6"/>
                <a:endCxn id="15" idx="2"/>
              </p:cNvCxnSpPr>
              <p:nvPr/>
            </p:nvCxnSpPr>
            <p:spPr>
              <a:xfrm>
                <a:off x="5719823" y="4475535"/>
                <a:ext cx="1222770" cy="10314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接點 77"/>
              <p:cNvCxnSpPr>
                <a:stCxn id="4" idx="6"/>
                <a:endCxn id="14" idx="2"/>
              </p:cNvCxnSpPr>
              <p:nvPr/>
            </p:nvCxnSpPr>
            <p:spPr>
              <a:xfrm>
                <a:off x="5719823" y="4475535"/>
                <a:ext cx="1205135" cy="6131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接點 80"/>
              <p:cNvCxnSpPr>
                <a:stCxn id="4" idx="6"/>
                <a:endCxn id="13" idx="2"/>
              </p:cNvCxnSpPr>
              <p:nvPr/>
            </p:nvCxnSpPr>
            <p:spPr>
              <a:xfrm>
                <a:off x="5719823" y="4475535"/>
                <a:ext cx="1202866" cy="19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接點 83"/>
              <p:cNvCxnSpPr>
                <a:stCxn id="4" idx="6"/>
                <a:endCxn id="12" idx="2"/>
              </p:cNvCxnSpPr>
              <p:nvPr/>
            </p:nvCxnSpPr>
            <p:spPr>
              <a:xfrm flipV="1">
                <a:off x="5719823" y="4257182"/>
                <a:ext cx="1202866" cy="2183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接點 86"/>
              <p:cNvCxnSpPr>
                <a:stCxn id="4" idx="6"/>
                <a:endCxn id="11" idx="2"/>
              </p:cNvCxnSpPr>
              <p:nvPr/>
            </p:nvCxnSpPr>
            <p:spPr>
              <a:xfrm flipV="1">
                <a:off x="5719823" y="3838876"/>
                <a:ext cx="1185231" cy="6366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接點 89"/>
              <p:cNvCxnSpPr>
                <a:stCxn id="16" idx="6"/>
                <a:endCxn id="22" idx="2"/>
              </p:cNvCxnSpPr>
              <p:nvPr/>
            </p:nvCxnSpPr>
            <p:spPr>
              <a:xfrm flipV="1">
                <a:off x="7323593" y="5712466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接點 92"/>
              <p:cNvCxnSpPr>
                <a:stCxn id="16" idx="6"/>
                <a:endCxn id="20" idx="2"/>
              </p:cNvCxnSpPr>
              <p:nvPr/>
            </p:nvCxnSpPr>
            <p:spPr>
              <a:xfrm flipV="1">
                <a:off x="7323593" y="4878409"/>
                <a:ext cx="1060241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接點 95"/>
              <p:cNvCxnSpPr>
                <a:stCxn id="16" idx="6"/>
                <a:endCxn id="18" idx="2"/>
              </p:cNvCxnSpPr>
              <p:nvPr/>
            </p:nvCxnSpPr>
            <p:spPr>
              <a:xfrm flipV="1">
                <a:off x="7323593" y="4046907"/>
                <a:ext cx="1057972" cy="18758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接點 98"/>
              <p:cNvCxnSpPr>
                <a:stCxn id="15" idx="6"/>
                <a:endCxn id="21" idx="2"/>
              </p:cNvCxnSpPr>
              <p:nvPr/>
            </p:nvCxnSpPr>
            <p:spPr>
              <a:xfrm flipV="1">
                <a:off x="7323593" y="5296715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線接點 101"/>
              <p:cNvCxnSpPr>
                <a:stCxn id="15" idx="6"/>
                <a:endCxn id="19" idx="2"/>
              </p:cNvCxnSpPr>
              <p:nvPr/>
            </p:nvCxnSpPr>
            <p:spPr>
              <a:xfrm flipV="1">
                <a:off x="7323593" y="4462658"/>
                <a:ext cx="1057972" cy="1044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線接點 104"/>
              <p:cNvCxnSpPr>
                <a:stCxn id="13" idx="6"/>
                <a:endCxn id="22" idx="2"/>
              </p:cNvCxnSpPr>
              <p:nvPr/>
            </p:nvCxnSpPr>
            <p:spPr>
              <a:xfrm>
                <a:off x="7303689" y="4672933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線接點 107"/>
              <p:cNvCxnSpPr>
                <a:stCxn id="13" idx="6"/>
                <a:endCxn id="20" idx="2"/>
              </p:cNvCxnSpPr>
              <p:nvPr/>
            </p:nvCxnSpPr>
            <p:spPr>
              <a:xfrm>
                <a:off x="7303689" y="4672933"/>
                <a:ext cx="1080145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接點 111"/>
              <p:cNvCxnSpPr>
                <a:stCxn id="13" idx="6"/>
                <a:endCxn id="18" idx="2"/>
              </p:cNvCxnSpPr>
              <p:nvPr/>
            </p:nvCxnSpPr>
            <p:spPr>
              <a:xfrm flipV="1">
                <a:off x="7303689" y="4046907"/>
                <a:ext cx="1077876" cy="626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線接點 114"/>
              <p:cNvCxnSpPr>
                <a:stCxn id="12" idx="6"/>
                <a:endCxn id="21" idx="2"/>
              </p:cNvCxnSpPr>
              <p:nvPr/>
            </p:nvCxnSpPr>
            <p:spPr>
              <a:xfrm>
                <a:off x="7303689" y="4257182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/>
              <p:cNvCxnSpPr>
                <a:stCxn id="12" idx="6"/>
                <a:endCxn id="19" idx="2"/>
              </p:cNvCxnSpPr>
              <p:nvPr/>
            </p:nvCxnSpPr>
            <p:spPr>
              <a:xfrm>
                <a:off x="7303689" y="4257182"/>
                <a:ext cx="1077876" cy="2054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/>
              <p:cNvCxnSpPr>
                <a:stCxn id="11" idx="6"/>
                <a:endCxn id="22" idx="2"/>
              </p:cNvCxnSpPr>
              <p:nvPr/>
            </p:nvCxnSpPr>
            <p:spPr>
              <a:xfrm>
                <a:off x="7286054" y="3838876"/>
                <a:ext cx="1115415" cy="18735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/>
              <p:cNvCxnSpPr>
                <a:stCxn id="11" idx="6"/>
                <a:endCxn id="20" idx="2"/>
              </p:cNvCxnSpPr>
              <p:nvPr/>
            </p:nvCxnSpPr>
            <p:spPr>
              <a:xfrm>
                <a:off x="7286054" y="3838876"/>
                <a:ext cx="1097780" cy="10395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接點 127"/>
              <p:cNvCxnSpPr>
                <a:stCxn id="11" idx="6"/>
                <a:endCxn id="18" idx="2"/>
              </p:cNvCxnSpPr>
              <p:nvPr/>
            </p:nvCxnSpPr>
            <p:spPr>
              <a:xfrm>
                <a:off x="7286054" y="3838876"/>
                <a:ext cx="1095511" cy="2080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接點 131"/>
              <p:cNvCxnSpPr>
                <a:stCxn id="14" idx="6"/>
                <a:endCxn id="22" idx="2"/>
              </p:cNvCxnSpPr>
              <p:nvPr/>
            </p:nvCxnSpPr>
            <p:spPr>
              <a:xfrm>
                <a:off x="7305958" y="5088684"/>
                <a:ext cx="1095511" cy="6237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線接點 134"/>
              <p:cNvCxnSpPr>
                <a:stCxn id="14" idx="6"/>
                <a:endCxn id="20" idx="2"/>
              </p:cNvCxnSpPr>
              <p:nvPr/>
            </p:nvCxnSpPr>
            <p:spPr>
              <a:xfrm flipV="1">
                <a:off x="7305958" y="4878409"/>
                <a:ext cx="1077876" cy="2102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接點 138"/>
              <p:cNvCxnSpPr>
                <a:stCxn id="14" idx="6"/>
              </p:cNvCxnSpPr>
              <p:nvPr/>
            </p:nvCxnSpPr>
            <p:spPr>
              <a:xfrm flipV="1">
                <a:off x="7305958" y="4104782"/>
                <a:ext cx="1075046" cy="9839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線接點 141"/>
              <p:cNvCxnSpPr>
                <a:stCxn id="12" idx="6"/>
                <a:endCxn id="23" idx="2"/>
              </p:cNvCxnSpPr>
              <p:nvPr/>
            </p:nvCxnSpPr>
            <p:spPr>
              <a:xfrm flipV="1">
                <a:off x="7303689" y="3838876"/>
                <a:ext cx="1282091" cy="41830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線接點 144"/>
              <p:cNvCxnSpPr>
                <a:stCxn id="15" idx="6"/>
                <a:endCxn id="28" idx="2"/>
              </p:cNvCxnSpPr>
              <p:nvPr/>
            </p:nvCxnSpPr>
            <p:spPr>
              <a:xfrm>
                <a:off x="7323593" y="5506990"/>
                <a:ext cx="1299726" cy="4157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1" name="向右箭號 200"/>
              <p:cNvSpPr/>
              <p:nvPr/>
            </p:nvSpPr>
            <p:spPr>
              <a:xfrm>
                <a:off x="9519165" y="4782109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2" name="圓角矩形 201"/>
              <p:cNvSpPr/>
              <p:nvPr/>
            </p:nvSpPr>
            <p:spPr>
              <a:xfrm>
                <a:off x="10326934" y="4596733"/>
                <a:ext cx="1044501" cy="59596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Linear layers</a:t>
                </a:r>
                <a:endParaRPr lang="zh-TW" altLang="en-US" dirty="0"/>
              </a:p>
            </p:txBody>
          </p:sp>
          <p:sp>
            <p:nvSpPr>
              <p:cNvPr id="203" name="向右箭號 202"/>
              <p:cNvSpPr/>
              <p:nvPr/>
            </p:nvSpPr>
            <p:spPr>
              <a:xfrm>
                <a:off x="4540143" y="4775671"/>
                <a:ext cx="625033" cy="22458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60799" y="2549444"/>
              <a:ext cx="2109040" cy="578669"/>
            </a:xfrm>
            <a:prstGeom prst="rect">
              <a:avLst/>
            </a:prstGeom>
          </p:spPr>
        </p:pic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3436" y="2535872"/>
              <a:ext cx="2797364" cy="584789"/>
            </a:xfrm>
            <a:prstGeom prst="rect">
              <a:avLst/>
            </a:prstGeom>
          </p:spPr>
        </p:pic>
        <p:pic>
          <p:nvPicPr>
            <p:cNvPr id="85" name="圖片 8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10490" y="2553691"/>
              <a:ext cx="3118074" cy="566969"/>
            </a:xfrm>
            <a:prstGeom prst="rect">
              <a:avLst/>
            </a:prstGeom>
          </p:spPr>
        </p:pic>
        <p:pic>
          <p:nvPicPr>
            <p:cNvPr id="29" name="圖片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70380" y="2549444"/>
              <a:ext cx="2040110" cy="590797"/>
            </a:xfrm>
            <a:prstGeom prst="rect">
              <a:avLst/>
            </a:prstGeom>
          </p:spPr>
        </p:pic>
      </p:grpSp>
      <p:sp>
        <p:nvSpPr>
          <p:cNvPr id="37" name="投影片編號版面配置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60BF3-76D9-4BDB-ADD8-6ECBCD1E2891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51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3434</TotalTime>
  <Words>464</Words>
  <Application>Microsoft Office PowerPoint</Application>
  <PresentationFormat>寬螢幕</PresentationFormat>
  <Paragraphs>158</Paragraphs>
  <Slides>24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微軟正黑體</vt:lpstr>
      <vt:lpstr>新細明體</vt:lpstr>
      <vt:lpstr>Arial</vt:lpstr>
      <vt:lpstr>Calibri</vt:lpstr>
      <vt:lpstr>Calibri Light</vt:lpstr>
      <vt:lpstr>Office 佈景主題</vt:lpstr>
      <vt:lpstr>Machine Learning</vt:lpstr>
      <vt:lpstr>Contents</vt:lpstr>
      <vt:lpstr>Data</vt:lpstr>
      <vt:lpstr>CIFAR10 圖片</vt:lpstr>
      <vt:lpstr>圖片資料組成</vt:lpstr>
      <vt:lpstr>資料分組</vt:lpstr>
      <vt:lpstr>Convoluted Neural Network Model 1</vt:lpstr>
      <vt:lpstr>Layers of Model 1</vt:lpstr>
      <vt:lpstr>Convolution Net 1</vt:lpstr>
      <vt:lpstr>Parameters</vt:lpstr>
      <vt:lpstr>Training Results 1</vt:lpstr>
      <vt:lpstr>Result of Model 1</vt:lpstr>
      <vt:lpstr>Convoluted Neural Network Model 2</vt:lpstr>
      <vt:lpstr>Layers of Model 2</vt:lpstr>
      <vt:lpstr>Convolution Net 2</vt:lpstr>
      <vt:lpstr>Parameters</vt:lpstr>
      <vt:lpstr>Training Results 2</vt:lpstr>
      <vt:lpstr>Result of Model 2</vt:lpstr>
      <vt:lpstr>Model Optimization</vt:lpstr>
      <vt:lpstr>History of Loss</vt:lpstr>
      <vt:lpstr>History of Loss</vt:lpstr>
      <vt:lpstr>History of Loss</vt:lpstr>
      <vt:lpstr>Thanks for your Attention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Ensyuan</dc:creator>
  <cp:lastModifiedBy>Ensyuan</cp:lastModifiedBy>
  <cp:revision>44</cp:revision>
  <dcterms:created xsi:type="dcterms:W3CDTF">2022-09-03T14:39:48Z</dcterms:created>
  <dcterms:modified xsi:type="dcterms:W3CDTF">2022-09-05T23:54:09Z</dcterms:modified>
</cp:coreProperties>
</file>

<file path=docProps/thumbnail.jpeg>
</file>